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6" r:id="rId2"/>
    <p:sldId id="257" r:id="rId3"/>
    <p:sldId id="258" r:id="rId4"/>
    <p:sldId id="260" r:id="rId5"/>
    <p:sldId id="279" r:id="rId6"/>
    <p:sldId id="261" r:id="rId7"/>
    <p:sldId id="263" r:id="rId8"/>
    <p:sldId id="264" r:id="rId9"/>
    <p:sldId id="265" r:id="rId10"/>
    <p:sldId id="266" r:id="rId11"/>
    <p:sldId id="267" r:id="rId12"/>
    <p:sldId id="268" r:id="rId13"/>
    <p:sldId id="269" r:id="rId14"/>
    <p:sldId id="270" r:id="rId15"/>
    <p:sldId id="278" r:id="rId16"/>
    <p:sldId id="271" r:id="rId17"/>
    <p:sldId id="272" r:id="rId18"/>
    <p:sldId id="273" r:id="rId19"/>
    <p:sldId id="274" r:id="rId20"/>
    <p:sldId id="275" r:id="rId21"/>
    <p:sldId id="277"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100000" saltData="6XvPto9kjSsTB2iJ23MwXw==" hashData="oUjeLbxjOzOg8w2blV+TvoSkqN0="/>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5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6717A1-CCB9-4A1F-9F2E-D36C7604DBB7}" type="datetimeFigureOut">
              <a:rPr lang="tr-TR" smtClean="0"/>
              <a:t>10.12.2013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401A90-112B-4268-9CED-60656BFD1C70}" type="slidenum">
              <a:rPr lang="tr-TR" smtClean="0"/>
              <a:t>‹#›</a:t>
            </a:fld>
            <a:endParaRPr lang="tr-TR"/>
          </a:p>
        </p:txBody>
      </p:sp>
    </p:spTree>
    <p:extLst>
      <p:ext uri="{BB962C8B-B14F-4D97-AF65-F5344CB8AC3E}">
        <p14:creationId xmlns:p14="http://schemas.microsoft.com/office/powerpoint/2010/main" val="1062083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FC7C2862-5D31-484F-A51E-3027A283CA25}" type="slidenum">
              <a:rPr lang="tr-TR" smtClean="0"/>
              <a:t>10</a:t>
            </a:fld>
            <a:endParaRPr lang="tr-TR"/>
          </a:p>
        </p:txBody>
      </p:sp>
    </p:spTree>
    <p:extLst>
      <p:ext uri="{BB962C8B-B14F-4D97-AF65-F5344CB8AC3E}">
        <p14:creationId xmlns:p14="http://schemas.microsoft.com/office/powerpoint/2010/main" val="40604563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03EE07A5-1C54-4811-9704-FD44D091351B}" type="datetimeFigureOut">
              <a:rPr lang="tr-TR" smtClean="0"/>
              <a:t>10.12.2013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AC437F4-F288-46C2-972D-D754B55F93EA}" type="slidenum">
              <a:rPr lang="tr-TR" smtClean="0"/>
              <a:t>‹#›</a:t>
            </a:fld>
            <a:endParaRPr lang="tr-TR"/>
          </a:p>
        </p:txBody>
      </p:sp>
    </p:spTree>
    <p:extLst>
      <p:ext uri="{BB962C8B-B14F-4D97-AF65-F5344CB8AC3E}">
        <p14:creationId xmlns:p14="http://schemas.microsoft.com/office/powerpoint/2010/main" val="3588085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3EE07A5-1C54-4811-9704-FD44D091351B}" type="datetimeFigureOut">
              <a:rPr lang="tr-TR" smtClean="0"/>
              <a:t>10.12.2013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AC437F4-F288-46C2-972D-D754B55F93EA}" type="slidenum">
              <a:rPr lang="tr-TR" smtClean="0"/>
              <a:t>‹#›</a:t>
            </a:fld>
            <a:endParaRPr lang="tr-TR"/>
          </a:p>
        </p:txBody>
      </p:sp>
    </p:spTree>
    <p:extLst>
      <p:ext uri="{BB962C8B-B14F-4D97-AF65-F5344CB8AC3E}">
        <p14:creationId xmlns:p14="http://schemas.microsoft.com/office/powerpoint/2010/main" val="2704059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3EE07A5-1C54-4811-9704-FD44D091351B}" type="datetimeFigureOut">
              <a:rPr lang="tr-TR" smtClean="0"/>
              <a:t>10.12.2013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AC437F4-F288-46C2-972D-D754B55F93EA}" type="slidenum">
              <a:rPr lang="tr-TR" smtClean="0"/>
              <a:t>‹#›</a:t>
            </a:fld>
            <a:endParaRPr lang="tr-TR"/>
          </a:p>
        </p:txBody>
      </p:sp>
    </p:spTree>
    <p:extLst>
      <p:ext uri="{BB962C8B-B14F-4D97-AF65-F5344CB8AC3E}">
        <p14:creationId xmlns:p14="http://schemas.microsoft.com/office/powerpoint/2010/main" val="1766543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3EE07A5-1C54-4811-9704-FD44D091351B}" type="datetimeFigureOut">
              <a:rPr lang="tr-TR" smtClean="0"/>
              <a:t>10.12.2013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AC437F4-F288-46C2-972D-D754B55F93EA}" type="slidenum">
              <a:rPr lang="tr-TR" smtClean="0"/>
              <a:t>‹#›</a:t>
            </a:fld>
            <a:endParaRPr lang="tr-TR"/>
          </a:p>
        </p:txBody>
      </p:sp>
    </p:spTree>
    <p:extLst>
      <p:ext uri="{BB962C8B-B14F-4D97-AF65-F5344CB8AC3E}">
        <p14:creationId xmlns:p14="http://schemas.microsoft.com/office/powerpoint/2010/main" val="4236222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03EE07A5-1C54-4811-9704-FD44D091351B}" type="datetimeFigureOut">
              <a:rPr lang="tr-TR" smtClean="0"/>
              <a:t>10.12.2013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AC437F4-F288-46C2-972D-D754B55F93EA}" type="slidenum">
              <a:rPr lang="tr-TR" smtClean="0"/>
              <a:t>‹#›</a:t>
            </a:fld>
            <a:endParaRPr lang="tr-TR"/>
          </a:p>
        </p:txBody>
      </p:sp>
    </p:spTree>
    <p:extLst>
      <p:ext uri="{BB962C8B-B14F-4D97-AF65-F5344CB8AC3E}">
        <p14:creationId xmlns:p14="http://schemas.microsoft.com/office/powerpoint/2010/main" val="3446194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03EE07A5-1C54-4811-9704-FD44D091351B}" type="datetimeFigureOut">
              <a:rPr lang="tr-TR" smtClean="0"/>
              <a:t>10.12.2013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AC437F4-F288-46C2-972D-D754B55F93EA}" type="slidenum">
              <a:rPr lang="tr-TR" smtClean="0"/>
              <a:t>‹#›</a:t>
            </a:fld>
            <a:endParaRPr lang="tr-TR"/>
          </a:p>
        </p:txBody>
      </p:sp>
    </p:spTree>
    <p:extLst>
      <p:ext uri="{BB962C8B-B14F-4D97-AF65-F5344CB8AC3E}">
        <p14:creationId xmlns:p14="http://schemas.microsoft.com/office/powerpoint/2010/main" val="3395437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03EE07A5-1C54-4811-9704-FD44D091351B}" type="datetimeFigureOut">
              <a:rPr lang="tr-TR" smtClean="0"/>
              <a:t>10.12.2013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BAC437F4-F288-46C2-972D-D754B55F93EA}" type="slidenum">
              <a:rPr lang="tr-TR" smtClean="0"/>
              <a:t>‹#›</a:t>
            </a:fld>
            <a:endParaRPr lang="tr-TR"/>
          </a:p>
        </p:txBody>
      </p:sp>
    </p:spTree>
    <p:extLst>
      <p:ext uri="{BB962C8B-B14F-4D97-AF65-F5344CB8AC3E}">
        <p14:creationId xmlns:p14="http://schemas.microsoft.com/office/powerpoint/2010/main" val="1337351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03EE07A5-1C54-4811-9704-FD44D091351B}" type="datetimeFigureOut">
              <a:rPr lang="tr-TR" smtClean="0"/>
              <a:t>10.12.2013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BAC437F4-F288-46C2-972D-D754B55F93EA}" type="slidenum">
              <a:rPr lang="tr-TR" smtClean="0"/>
              <a:t>‹#›</a:t>
            </a:fld>
            <a:endParaRPr lang="tr-TR"/>
          </a:p>
        </p:txBody>
      </p:sp>
    </p:spTree>
    <p:extLst>
      <p:ext uri="{BB962C8B-B14F-4D97-AF65-F5344CB8AC3E}">
        <p14:creationId xmlns:p14="http://schemas.microsoft.com/office/powerpoint/2010/main" val="328868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03EE07A5-1C54-4811-9704-FD44D091351B}" type="datetimeFigureOut">
              <a:rPr lang="tr-TR" smtClean="0"/>
              <a:t>10.12.2013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BAC437F4-F288-46C2-972D-D754B55F93EA}" type="slidenum">
              <a:rPr lang="tr-TR" smtClean="0"/>
              <a:t>‹#›</a:t>
            </a:fld>
            <a:endParaRPr lang="tr-TR"/>
          </a:p>
        </p:txBody>
      </p:sp>
    </p:spTree>
    <p:extLst>
      <p:ext uri="{BB962C8B-B14F-4D97-AF65-F5344CB8AC3E}">
        <p14:creationId xmlns:p14="http://schemas.microsoft.com/office/powerpoint/2010/main" val="228626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3EE07A5-1C54-4811-9704-FD44D091351B}" type="datetimeFigureOut">
              <a:rPr lang="tr-TR" smtClean="0"/>
              <a:t>10.12.2013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AC437F4-F288-46C2-972D-D754B55F93EA}" type="slidenum">
              <a:rPr lang="tr-TR" smtClean="0"/>
              <a:t>‹#›</a:t>
            </a:fld>
            <a:endParaRPr lang="tr-TR"/>
          </a:p>
        </p:txBody>
      </p:sp>
    </p:spTree>
    <p:extLst>
      <p:ext uri="{BB962C8B-B14F-4D97-AF65-F5344CB8AC3E}">
        <p14:creationId xmlns:p14="http://schemas.microsoft.com/office/powerpoint/2010/main" val="2257875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3EE07A5-1C54-4811-9704-FD44D091351B}" type="datetimeFigureOut">
              <a:rPr lang="tr-TR" smtClean="0"/>
              <a:t>10.12.2013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AC437F4-F288-46C2-972D-D754B55F93EA}" type="slidenum">
              <a:rPr lang="tr-TR" smtClean="0"/>
              <a:t>‹#›</a:t>
            </a:fld>
            <a:endParaRPr lang="tr-TR"/>
          </a:p>
        </p:txBody>
      </p:sp>
    </p:spTree>
    <p:extLst>
      <p:ext uri="{BB962C8B-B14F-4D97-AF65-F5344CB8AC3E}">
        <p14:creationId xmlns:p14="http://schemas.microsoft.com/office/powerpoint/2010/main" val="1095669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EE07A5-1C54-4811-9704-FD44D091351B}" type="datetimeFigureOut">
              <a:rPr lang="tr-TR" smtClean="0"/>
              <a:t>10.12.2013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C437F4-F288-46C2-972D-D754B55F93EA}" type="slidenum">
              <a:rPr lang="tr-TR" smtClean="0"/>
              <a:t>‹#›</a:t>
            </a:fld>
            <a:endParaRPr lang="tr-TR"/>
          </a:p>
        </p:txBody>
      </p:sp>
    </p:spTree>
    <p:extLst>
      <p:ext uri="{BB962C8B-B14F-4D97-AF65-F5344CB8AC3E}">
        <p14:creationId xmlns:p14="http://schemas.microsoft.com/office/powerpoint/2010/main" val="41607705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31640" y="404664"/>
            <a:ext cx="6807402" cy="1152128"/>
          </a:xfrm>
          <a:prstGeom prst="rect">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solidFill>
                  <a:schemeClr val="tx1"/>
                </a:solidFill>
              </a:rPr>
              <a:t>ZAMANI ÖLÇME</a:t>
            </a:r>
            <a:endParaRPr lang="tr-TR" sz="6000" b="1" dirty="0">
              <a:solidFill>
                <a:schemeClr val="tx1"/>
              </a:solidFill>
            </a:endParaRPr>
          </a:p>
        </p:txBody>
      </p:sp>
      <p:sp>
        <p:nvSpPr>
          <p:cNvPr id="3" name="Dikdörtgen 2"/>
          <p:cNvSpPr/>
          <p:nvPr/>
        </p:nvSpPr>
        <p:spPr>
          <a:xfrm>
            <a:off x="149218" y="4725144"/>
            <a:ext cx="8856984" cy="2016224"/>
          </a:xfrm>
          <a:prstGeom prst="rect">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b="1" dirty="0" smtClean="0">
                <a:solidFill>
                  <a:schemeClr val="tx1"/>
                </a:solidFill>
              </a:rPr>
              <a:t>ÖMER ASKERDEN</a:t>
            </a:r>
          </a:p>
          <a:p>
            <a:r>
              <a:rPr lang="tr-TR" sz="3200" b="1" dirty="0" smtClean="0">
                <a:solidFill>
                  <a:schemeClr val="tx1"/>
                </a:solidFill>
              </a:rPr>
              <a:t>PİRİ MEHMET PAŞA ORTAOKULU</a:t>
            </a:r>
          </a:p>
          <a:p>
            <a:r>
              <a:rPr lang="tr-TR" sz="3200" b="1" dirty="0" smtClean="0">
                <a:solidFill>
                  <a:schemeClr val="tx1"/>
                </a:solidFill>
              </a:rPr>
              <a:t>UZMAN İLKÖĞRETİM MATEMATİK ÖĞRETMENİ</a:t>
            </a:r>
          </a:p>
          <a:p>
            <a:r>
              <a:rPr lang="tr-TR" sz="3200" b="1" dirty="0">
                <a:solidFill>
                  <a:schemeClr val="tx1"/>
                </a:solidFill>
              </a:rPr>
              <a:t>	</a:t>
            </a:r>
            <a:r>
              <a:rPr lang="tr-TR" sz="3200" b="1" dirty="0" smtClean="0">
                <a:solidFill>
                  <a:schemeClr val="tx1"/>
                </a:solidFill>
              </a:rPr>
              <a:t>		      omeraskerden@hotmail.com.tr</a:t>
            </a:r>
            <a:endParaRPr lang="tr-TR" sz="6000" b="1" dirty="0">
              <a:solidFill>
                <a:schemeClr val="tx1"/>
              </a:solidFill>
            </a:endParaRPr>
          </a:p>
        </p:txBody>
      </p:sp>
    </p:spTree>
    <p:extLst>
      <p:ext uri="{BB962C8B-B14F-4D97-AF65-F5344CB8AC3E}">
        <p14:creationId xmlns:p14="http://schemas.microsoft.com/office/powerpoint/2010/main" val="646228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135151" y="4077072"/>
            <a:ext cx="8864408" cy="2376264"/>
          </a:xfrm>
          <a:prstGeom prst="rect">
            <a:avLst/>
          </a:prstGeom>
          <a:solidFill>
            <a:srgbClr val="FFFF0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rPr>
              <a:t>	Babam, kendi dedesinden kalan köstekli saatin hikayesini anlattı ve bu köstekli saat sana hatıra olsun dedi. Hikâyeyi anlatmaya başlarken saat 20.18  geçiyordu. Köstekli saatte saat 02.20’yi gösterdiğine göre,kaç saat köstekli saat hikayesini dinlemiş oldum?</a:t>
            </a:r>
          </a:p>
          <a:p>
            <a:endParaRPr lang="tr-TR" sz="2400" b="1" dirty="0">
              <a:solidFill>
                <a:schemeClr val="tx1"/>
              </a:solidFill>
            </a:endParaRPr>
          </a:p>
          <a:p>
            <a:r>
              <a:rPr lang="tr-TR" sz="2400" b="1" dirty="0" smtClean="0">
                <a:solidFill>
                  <a:schemeClr val="tx1"/>
                </a:solidFill>
              </a:rPr>
              <a:t>	a) 03.06	  b) 05.28	      c) 06,02	        d) 04,58</a:t>
            </a:r>
            <a:endParaRPr lang="tr-TR" sz="2400" b="1" dirty="0">
              <a:solidFill>
                <a:schemeClr val="tx1"/>
              </a:solidFill>
            </a:endParaRPr>
          </a:p>
        </p:txBody>
      </p:sp>
      <p:pic>
        <p:nvPicPr>
          <p:cNvPr id="512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576"/>
            <a:ext cx="3895725" cy="3771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Metin kutusu 12"/>
          <p:cNvSpPr txBox="1"/>
          <p:nvPr/>
        </p:nvSpPr>
        <p:spPr>
          <a:xfrm>
            <a:off x="4064031" y="244946"/>
            <a:ext cx="4968552" cy="3539430"/>
          </a:xfrm>
          <a:prstGeom prst="rect">
            <a:avLst/>
          </a:prstGeom>
          <a:solidFill>
            <a:srgbClr val="FFCCFF">
              <a:alpha val="40000"/>
            </a:srgbClr>
          </a:solidFill>
          <a:ln>
            <a:solidFill>
              <a:srgbClr val="FF0000"/>
            </a:solidFill>
          </a:ln>
        </p:spPr>
        <p:txBody>
          <a:bodyPr wrap="square" rtlCol="0">
            <a:spAutoFit/>
          </a:bodyPr>
          <a:lstStyle/>
          <a:p>
            <a:r>
              <a:rPr lang="tr-TR" sz="2800" b="1" dirty="0" smtClean="0"/>
              <a:t>1) Gece saat 24.00’den önce</a:t>
            </a:r>
          </a:p>
          <a:p>
            <a:r>
              <a:rPr lang="tr-TR" sz="2800" b="1" dirty="0" smtClean="0"/>
              <a:t>24.00-20.18=23.60-20.18=03.42</a:t>
            </a:r>
          </a:p>
          <a:p>
            <a:r>
              <a:rPr lang="tr-TR" sz="2800" b="1" dirty="0" smtClean="0"/>
              <a:t>dakika</a:t>
            </a:r>
          </a:p>
          <a:p>
            <a:r>
              <a:rPr lang="tr-TR" sz="2800" b="1" dirty="0" smtClean="0"/>
              <a:t>2) </a:t>
            </a:r>
            <a:r>
              <a:rPr lang="tr-TR" sz="2800" b="1" dirty="0"/>
              <a:t>Gece saat 24.00’den </a:t>
            </a:r>
            <a:r>
              <a:rPr lang="tr-TR" sz="2800" b="1" dirty="0" smtClean="0"/>
              <a:t>sonra</a:t>
            </a:r>
            <a:endParaRPr lang="tr-TR" sz="2800" b="1" dirty="0"/>
          </a:p>
          <a:p>
            <a:r>
              <a:rPr lang="tr-TR" sz="2800" b="1" dirty="0" smtClean="0"/>
              <a:t>2.20 dakika </a:t>
            </a:r>
          </a:p>
          <a:p>
            <a:endParaRPr lang="tr-TR" sz="2800" b="1" dirty="0" smtClean="0"/>
          </a:p>
          <a:p>
            <a:r>
              <a:rPr lang="tr-TR" sz="2800" b="1" dirty="0" smtClean="0"/>
              <a:t>3) İkisi birlikte toplam</a:t>
            </a:r>
          </a:p>
          <a:p>
            <a:r>
              <a:rPr lang="tr-TR" sz="2800" b="1" dirty="0" smtClean="0"/>
              <a:t>03.42 + 2.20 =5.62=6.02 dakika</a:t>
            </a:r>
            <a:endParaRPr lang="tr-TR" sz="2800" b="1" dirty="0"/>
          </a:p>
        </p:txBody>
      </p:sp>
      <p:sp>
        <p:nvSpPr>
          <p:cNvPr id="14" name="Dikdörtgen 13"/>
          <p:cNvSpPr/>
          <p:nvPr/>
        </p:nvSpPr>
        <p:spPr>
          <a:xfrm>
            <a:off x="4716016" y="5692629"/>
            <a:ext cx="2016224" cy="79208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6" name="Dikdörtgen 5"/>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603939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1000"/>
                                        <p:tgtEl>
                                          <p:spTgt spid="5128"/>
                                        </p:tgtEl>
                                      </p:cBhvr>
                                    </p:animEffect>
                                    <p:anim calcmode="lin" valueType="num">
                                      <p:cBhvr>
                                        <p:cTn id="8" dur="1000" fill="hold"/>
                                        <p:tgtEl>
                                          <p:spTgt spid="5128"/>
                                        </p:tgtEl>
                                        <p:attrNameLst>
                                          <p:attrName>ppt_x</p:attrName>
                                        </p:attrNameLst>
                                      </p:cBhvr>
                                      <p:tavLst>
                                        <p:tav tm="0">
                                          <p:val>
                                            <p:strVal val="#ppt_x"/>
                                          </p:val>
                                        </p:tav>
                                        <p:tav tm="100000">
                                          <p:val>
                                            <p:strVal val="#ppt_x"/>
                                          </p:val>
                                        </p:tav>
                                      </p:tavLst>
                                    </p:anim>
                                    <p:anim calcmode="lin" valueType="num">
                                      <p:cBhvr>
                                        <p:cTn id="9" dur="1000" fill="hold"/>
                                        <p:tgtEl>
                                          <p:spTgt spid="51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77"/>
            <a:ext cx="3124007" cy="3792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ikdörtgen 2"/>
          <p:cNvSpPr/>
          <p:nvPr/>
        </p:nvSpPr>
        <p:spPr>
          <a:xfrm>
            <a:off x="147328" y="3823164"/>
            <a:ext cx="8864408" cy="2685036"/>
          </a:xfrm>
          <a:prstGeom prst="rect">
            <a:avLst/>
          </a:prstGeom>
          <a:solidFill>
            <a:srgbClr val="FFFF0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rPr>
              <a:t>	Sevgi öğretmen 2.yazılıları okuyup bitirdi. Masasının üzerinde ki saate baktı. Çok yorulduğunun farkına vardı. Sadece yatağına uzandığını hatırlıyordu. Sabahleyin kalktığında saatin 08.17 olduğu-nu gördü. Okula geç kaldım diyerek telaşla çıktı. Sevgi öğretmen kaç saat uyumuştur?</a:t>
            </a:r>
          </a:p>
          <a:p>
            <a:r>
              <a:rPr lang="tr-TR" sz="2400" b="1" dirty="0" smtClean="0">
                <a:solidFill>
                  <a:schemeClr val="tx1"/>
                </a:solidFill>
              </a:rPr>
              <a:t> </a:t>
            </a:r>
          </a:p>
          <a:p>
            <a:r>
              <a:rPr lang="tr-TR" sz="2400" b="1" dirty="0" smtClean="0">
                <a:solidFill>
                  <a:schemeClr val="tx1"/>
                </a:solidFill>
              </a:rPr>
              <a:t>	a) 08.24	  b) 10.31	      c) 11,35	        d) 09,27</a:t>
            </a:r>
            <a:endParaRPr lang="tr-TR" sz="2400" b="1" dirty="0">
              <a:solidFill>
                <a:schemeClr val="tx1"/>
              </a:solidFill>
            </a:endParaRPr>
          </a:p>
        </p:txBody>
      </p:sp>
      <p:sp>
        <p:nvSpPr>
          <p:cNvPr id="4" name="Metin kutusu 3"/>
          <p:cNvSpPr txBox="1"/>
          <p:nvPr/>
        </p:nvSpPr>
        <p:spPr>
          <a:xfrm>
            <a:off x="3419872" y="244946"/>
            <a:ext cx="5612711" cy="3539430"/>
          </a:xfrm>
          <a:prstGeom prst="rect">
            <a:avLst/>
          </a:prstGeom>
          <a:solidFill>
            <a:srgbClr val="FFCCFF">
              <a:alpha val="40000"/>
            </a:srgbClr>
          </a:solidFill>
          <a:ln>
            <a:solidFill>
              <a:srgbClr val="FF0000"/>
            </a:solidFill>
          </a:ln>
        </p:spPr>
        <p:txBody>
          <a:bodyPr wrap="square" rtlCol="0">
            <a:spAutoFit/>
          </a:bodyPr>
          <a:lstStyle/>
          <a:p>
            <a:r>
              <a:rPr lang="tr-TR" sz="2800" b="1" dirty="0" smtClean="0"/>
              <a:t>1) Gece saat 24.00’den önce</a:t>
            </a:r>
          </a:p>
          <a:p>
            <a:r>
              <a:rPr lang="tr-TR" sz="2800" b="1" dirty="0" smtClean="0"/>
              <a:t>24.00-21.41=23.60-21.46=02.14</a:t>
            </a:r>
          </a:p>
          <a:p>
            <a:r>
              <a:rPr lang="tr-TR" sz="2800" b="1" dirty="0" smtClean="0"/>
              <a:t>dakika</a:t>
            </a:r>
          </a:p>
          <a:p>
            <a:r>
              <a:rPr lang="tr-TR" sz="2800" b="1" dirty="0" smtClean="0"/>
              <a:t>2) </a:t>
            </a:r>
            <a:r>
              <a:rPr lang="tr-TR" sz="2800" b="1" dirty="0"/>
              <a:t>Gece saat 24.00’den </a:t>
            </a:r>
            <a:r>
              <a:rPr lang="tr-TR" sz="2800" b="1" dirty="0" smtClean="0"/>
              <a:t>sonra</a:t>
            </a:r>
            <a:endParaRPr lang="tr-TR" sz="2800" b="1" dirty="0"/>
          </a:p>
          <a:p>
            <a:r>
              <a:rPr lang="tr-TR" sz="2800" b="1" dirty="0" smtClean="0"/>
              <a:t>08.17 dakika </a:t>
            </a:r>
          </a:p>
          <a:p>
            <a:endParaRPr lang="tr-TR" sz="2800" b="1" dirty="0" smtClean="0"/>
          </a:p>
          <a:p>
            <a:r>
              <a:rPr lang="tr-TR" sz="2800" b="1" dirty="0" smtClean="0"/>
              <a:t>3) İkisi birlikte toplam</a:t>
            </a:r>
          </a:p>
          <a:p>
            <a:r>
              <a:rPr lang="tr-TR" sz="2800" b="1" dirty="0" smtClean="0"/>
              <a:t>02.14 + 08.17=10.31 dakika</a:t>
            </a:r>
            <a:endParaRPr lang="tr-TR" sz="2800" b="1" dirty="0"/>
          </a:p>
        </p:txBody>
      </p:sp>
      <p:sp>
        <p:nvSpPr>
          <p:cNvPr id="5" name="Dikdörtgen 4"/>
          <p:cNvSpPr/>
          <p:nvPr/>
        </p:nvSpPr>
        <p:spPr>
          <a:xfrm>
            <a:off x="2563308" y="5731339"/>
            <a:ext cx="2016224" cy="79208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6" name="Dikdörtgen 5"/>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3019507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giyimcesitleri.com/wp-content/uploads/2013/10/de%C4%9Ferli-k%C3%B6stekli-saa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10" y="16900"/>
            <a:ext cx="3915610" cy="3196075"/>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147328" y="3803632"/>
            <a:ext cx="8864408" cy="2685036"/>
          </a:xfrm>
          <a:prstGeom prst="rect">
            <a:avLst/>
          </a:prstGeom>
          <a:solidFill>
            <a:srgbClr val="FFFF0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rPr>
              <a:t>	Mühendis Kemal Bey GAP şantiye şefi olarak çalışmaktaydı. Baraj inşaatında bir konteynırda kalıyordu.Yorgundu,yatağına uzandı ,uyumuştu. Uyandığında başucundaki saatine bakarak ,akşam uyu-</a:t>
            </a:r>
            <a:r>
              <a:rPr lang="tr-TR" sz="2400" b="1" dirty="0" err="1" smtClean="0">
                <a:solidFill>
                  <a:schemeClr val="tx1"/>
                </a:solidFill>
              </a:rPr>
              <a:t>duğum</a:t>
            </a:r>
            <a:r>
              <a:rPr lang="tr-TR" sz="2400" b="1" dirty="0" smtClean="0">
                <a:solidFill>
                  <a:schemeClr val="tx1"/>
                </a:solidFill>
              </a:rPr>
              <a:t> da saat 19.43’tü dedi. Kemal Bey kaç saat uyumuştur?</a:t>
            </a:r>
          </a:p>
          <a:p>
            <a:endParaRPr lang="tr-TR" sz="2400" b="1" dirty="0" smtClean="0">
              <a:solidFill>
                <a:schemeClr val="tx1"/>
              </a:solidFill>
            </a:endParaRPr>
          </a:p>
          <a:p>
            <a:r>
              <a:rPr lang="tr-TR" sz="2400" b="1" dirty="0" smtClean="0">
                <a:solidFill>
                  <a:schemeClr val="tx1"/>
                </a:solidFill>
              </a:rPr>
              <a:t>	a) 09.51	  b) 10.03	      c) 06,35	        d) 09,27</a:t>
            </a:r>
            <a:endParaRPr lang="tr-TR" sz="2400" b="1" dirty="0">
              <a:solidFill>
                <a:schemeClr val="tx1"/>
              </a:solidFill>
            </a:endParaRPr>
          </a:p>
        </p:txBody>
      </p:sp>
      <p:sp>
        <p:nvSpPr>
          <p:cNvPr id="6" name="Metin kutusu 5"/>
          <p:cNvSpPr txBox="1"/>
          <p:nvPr/>
        </p:nvSpPr>
        <p:spPr>
          <a:xfrm>
            <a:off x="3971176" y="244946"/>
            <a:ext cx="5040560" cy="3539430"/>
          </a:xfrm>
          <a:prstGeom prst="rect">
            <a:avLst/>
          </a:prstGeom>
          <a:solidFill>
            <a:srgbClr val="FFCCFF">
              <a:alpha val="30196"/>
            </a:srgbClr>
          </a:solidFill>
          <a:ln>
            <a:solidFill>
              <a:srgbClr val="FF0000"/>
            </a:solidFill>
          </a:ln>
        </p:spPr>
        <p:txBody>
          <a:bodyPr wrap="square" rtlCol="0">
            <a:spAutoFit/>
          </a:bodyPr>
          <a:lstStyle/>
          <a:p>
            <a:r>
              <a:rPr lang="tr-TR" sz="2800" b="1" dirty="0" smtClean="0"/>
              <a:t>1) Gece saat 24.00’den önce</a:t>
            </a:r>
          </a:p>
          <a:p>
            <a:r>
              <a:rPr lang="tr-TR" sz="2800" b="1" dirty="0" smtClean="0"/>
              <a:t>24.00-19.43=23.60-19.43=04.17</a:t>
            </a:r>
          </a:p>
          <a:p>
            <a:r>
              <a:rPr lang="tr-TR" sz="2800" b="1" dirty="0" smtClean="0"/>
              <a:t>dakika</a:t>
            </a:r>
          </a:p>
          <a:p>
            <a:r>
              <a:rPr lang="tr-TR" sz="2800" b="1" dirty="0" smtClean="0"/>
              <a:t>2) </a:t>
            </a:r>
            <a:r>
              <a:rPr lang="tr-TR" sz="2800" b="1" dirty="0"/>
              <a:t>Gece saat 24.00’den </a:t>
            </a:r>
            <a:r>
              <a:rPr lang="tr-TR" sz="2800" b="1" dirty="0" smtClean="0"/>
              <a:t>sonra</a:t>
            </a:r>
            <a:endParaRPr lang="tr-TR" sz="2800" b="1" dirty="0"/>
          </a:p>
          <a:p>
            <a:r>
              <a:rPr lang="tr-TR" sz="2800" b="1" dirty="0" smtClean="0"/>
              <a:t>05.34 dakika </a:t>
            </a:r>
          </a:p>
          <a:p>
            <a:endParaRPr lang="tr-TR" sz="2800" b="1" dirty="0" smtClean="0"/>
          </a:p>
          <a:p>
            <a:r>
              <a:rPr lang="tr-TR" sz="2800" b="1" dirty="0" smtClean="0"/>
              <a:t>3) İkisi birlikte toplam</a:t>
            </a:r>
          </a:p>
          <a:p>
            <a:r>
              <a:rPr lang="tr-TR" sz="2800" b="1" dirty="0" smtClean="0"/>
              <a:t>04.17 + 05.34=09.51 dakika</a:t>
            </a:r>
            <a:endParaRPr lang="tr-TR" sz="2800" b="1" dirty="0"/>
          </a:p>
        </p:txBody>
      </p:sp>
      <p:sp>
        <p:nvSpPr>
          <p:cNvPr id="7" name="Dikdörtgen 6"/>
          <p:cNvSpPr/>
          <p:nvPr/>
        </p:nvSpPr>
        <p:spPr>
          <a:xfrm>
            <a:off x="732118" y="5696580"/>
            <a:ext cx="2016224" cy="79208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8" name="Dikdörtgen 7"/>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1408082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116605" y="3789040"/>
            <a:ext cx="8864408" cy="2685036"/>
          </a:xfrm>
          <a:prstGeom prst="rect">
            <a:avLst/>
          </a:prstGeom>
          <a:solidFill>
            <a:srgbClr val="FFFF0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rPr>
              <a:t>	Piri Mehmet Paşa Ortaokulu 5A sınıfında okuyan Yusuf Polat Okula geldiğinde saat 12.10  geçiyordu. Akşam üzeri son dersten çıkarken sınıflarında duvara asılı olan saate baktı.Üf ne kadar da ders işliyoruz dedi. Yusuf ,okulda kaç saat kalmaktadır?</a:t>
            </a:r>
          </a:p>
          <a:p>
            <a:endParaRPr lang="tr-TR" sz="2400" b="1" dirty="0" smtClean="0">
              <a:solidFill>
                <a:schemeClr val="tx1"/>
              </a:solidFill>
            </a:endParaRPr>
          </a:p>
          <a:p>
            <a:r>
              <a:rPr lang="tr-TR" sz="2400" b="1" dirty="0" smtClean="0">
                <a:solidFill>
                  <a:schemeClr val="tx1"/>
                </a:solidFill>
              </a:rPr>
              <a:t>	a) 04.10	  b) 06.05	      c) 07,15	        d) 05,20</a:t>
            </a:r>
            <a:endParaRPr lang="tr-TR" sz="2400" b="1" dirty="0">
              <a:solidFill>
                <a:schemeClr val="tx1"/>
              </a:solidFill>
            </a:endParaRPr>
          </a:p>
        </p:txBody>
      </p:sp>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328" y="404663"/>
            <a:ext cx="3287225" cy="321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7"/>
          <p:cNvSpPr txBox="1"/>
          <p:nvPr/>
        </p:nvSpPr>
        <p:spPr>
          <a:xfrm>
            <a:off x="3434553" y="764704"/>
            <a:ext cx="5546460" cy="2246769"/>
          </a:xfrm>
          <a:prstGeom prst="rect">
            <a:avLst/>
          </a:prstGeom>
          <a:solidFill>
            <a:srgbClr val="FFCCFF">
              <a:alpha val="30196"/>
            </a:srgbClr>
          </a:solidFill>
          <a:ln>
            <a:solidFill>
              <a:srgbClr val="FF0000"/>
            </a:solidFill>
          </a:ln>
        </p:spPr>
        <p:txBody>
          <a:bodyPr wrap="square" rtlCol="0">
            <a:spAutoFit/>
          </a:bodyPr>
          <a:lstStyle/>
          <a:p>
            <a:pPr marL="514350" indent="-514350">
              <a:buAutoNum type="arabicParenR"/>
            </a:pPr>
            <a:r>
              <a:rPr lang="tr-TR" sz="2800" b="1" dirty="0" smtClean="0"/>
              <a:t>Yusuf saat 12.10’da okulda</a:t>
            </a:r>
          </a:p>
          <a:p>
            <a:endParaRPr lang="tr-TR" sz="2800" b="1" dirty="0"/>
          </a:p>
          <a:p>
            <a:r>
              <a:rPr lang="tr-TR" sz="2800" b="1" dirty="0" smtClean="0"/>
              <a:t>2) Duvardaki saat 18.15’i gösteriyor.</a:t>
            </a:r>
          </a:p>
          <a:p>
            <a:endParaRPr lang="tr-TR" sz="2800" b="1" dirty="0"/>
          </a:p>
          <a:p>
            <a:r>
              <a:rPr lang="tr-TR" sz="2800" b="1" dirty="0" smtClean="0"/>
              <a:t>18.15 - 12.10 =06.05 dakika</a:t>
            </a:r>
            <a:endParaRPr lang="tr-TR" sz="2800" b="1" dirty="0"/>
          </a:p>
        </p:txBody>
      </p:sp>
      <p:sp>
        <p:nvSpPr>
          <p:cNvPr id="9" name="Dikdörtgen 8"/>
          <p:cNvSpPr/>
          <p:nvPr/>
        </p:nvSpPr>
        <p:spPr>
          <a:xfrm>
            <a:off x="2548190" y="5681988"/>
            <a:ext cx="2016224" cy="79208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7" name="Dikdörtgen 6"/>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130333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1000"/>
                                        <p:tgtEl>
                                          <p:spTgt spid="8196"/>
                                        </p:tgtEl>
                                      </p:cBhvr>
                                    </p:animEffect>
                                    <p:anim calcmode="lin" valueType="num">
                                      <p:cBhvr>
                                        <p:cTn id="8" dur="1000" fill="hold"/>
                                        <p:tgtEl>
                                          <p:spTgt spid="8196"/>
                                        </p:tgtEl>
                                        <p:attrNameLst>
                                          <p:attrName>ppt_x</p:attrName>
                                        </p:attrNameLst>
                                      </p:cBhvr>
                                      <p:tavLst>
                                        <p:tav tm="0">
                                          <p:val>
                                            <p:strVal val="#ppt_x"/>
                                          </p:val>
                                        </p:tav>
                                        <p:tav tm="100000">
                                          <p:val>
                                            <p:strVal val="#ppt_x"/>
                                          </p:val>
                                        </p:tav>
                                      </p:tavLst>
                                    </p:anim>
                                    <p:anim calcmode="lin" valueType="num">
                                      <p:cBhvr>
                                        <p:cTn id="9"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79512" y="107340"/>
            <a:ext cx="8784976" cy="1154162"/>
          </a:xfrm>
          <a:prstGeom prst="rect">
            <a:avLst/>
          </a:prstGeom>
          <a:noFill/>
          <a:ln>
            <a:solidFill>
              <a:srgbClr val="FF0000"/>
            </a:solidFill>
          </a:ln>
        </p:spPr>
        <p:txBody>
          <a:bodyPr wrap="square" rtlCol="0">
            <a:spAutoFit/>
          </a:bodyPr>
          <a:lstStyle/>
          <a:p>
            <a:r>
              <a:rPr lang="tr-TR" sz="2000" b="1" dirty="0" smtClean="0">
                <a:solidFill>
                  <a:srgbClr val="FF0000"/>
                </a:solidFill>
              </a:rPr>
              <a:t>ÖRNEK:  </a:t>
            </a:r>
            <a:r>
              <a:rPr lang="tr-TR" sz="2000" b="1" dirty="0" smtClean="0"/>
              <a:t>Okula gitmek için saat 07.50 de evden ayrılan bir öğrenci saat 13.45 de eve dönmüştür. Bu öğrenci okul için ne kadar zaman ayırmıştır?</a:t>
            </a:r>
          </a:p>
          <a:p>
            <a:endParaRPr lang="tr-TR" sz="900" b="1" dirty="0" smtClean="0"/>
          </a:p>
          <a:p>
            <a:r>
              <a:rPr lang="tr-TR" sz="2000" b="1" dirty="0" smtClean="0"/>
              <a:t>    a) 4 sat 50 dakika   b) 4 saat 45 dakika</a:t>
            </a:r>
            <a:r>
              <a:rPr lang="tr-TR" sz="2000" b="1" dirty="0"/>
              <a:t> </a:t>
            </a:r>
            <a:r>
              <a:rPr lang="tr-TR" sz="2000" b="1" dirty="0" smtClean="0"/>
              <a:t>  c) 5 saat 55 dakika   d) 4 saat 35 dakika</a:t>
            </a:r>
            <a:endParaRPr lang="tr-TR" sz="2000" b="1" dirty="0"/>
          </a:p>
        </p:txBody>
      </p:sp>
      <p:sp>
        <p:nvSpPr>
          <p:cNvPr id="6" name="Dikdörtgen 5"/>
          <p:cNvSpPr/>
          <p:nvPr/>
        </p:nvSpPr>
        <p:spPr>
          <a:xfrm>
            <a:off x="4547026" y="764705"/>
            <a:ext cx="2113206" cy="49679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7" name="Metin kutusu 6"/>
          <p:cNvSpPr txBox="1"/>
          <p:nvPr/>
        </p:nvSpPr>
        <p:spPr>
          <a:xfrm>
            <a:off x="1413985" y="1516142"/>
            <a:ext cx="6258829" cy="369332"/>
          </a:xfrm>
          <a:prstGeom prst="rect">
            <a:avLst/>
          </a:prstGeom>
          <a:noFill/>
        </p:spPr>
        <p:txBody>
          <a:bodyPr wrap="none" rtlCol="0">
            <a:spAutoFit/>
          </a:bodyPr>
          <a:lstStyle/>
          <a:p>
            <a:r>
              <a:rPr lang="tr-TR" b="1" dirty="0" smtClean="0"/>
              <a:t>Öğrencinin eve dönüş saatinden evden ayrılış saatini çıkaracağız.</a:t>
            </a:r>
            <a:endParaRPr lang="tr-TR"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3985" y="2204864"/>
            <a:ext cx="5821426"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Metin kutusu 8"/>
          <p:cNvSpPr txBox="1"/>
          <p:nvPr/>
        </p:nvSpPr>
        <p:spPr>
          <a:xfrm>
            <a:off x="154537" y="3258013"/>
            <a:ext cx="8784976" cy="1323439"/>
          </a:xfrm>
          <a:prstGeom prst="rect">
            <a:avLst/>
          </a:prstGeom>
          <a:noFill/>
          <a:ln>
            <a:solidFill>
              <a:srgbClr val="FF0000"/>
            </a:solidFill>
          </a:ln>
        </p:spPr>
        <p:txBody>
          <a:bodyPr wrap="square" rtlCol="0">
            <a:spAutoFit/>
          </a:bodyPr>
          <a:lstStyle/>
          <a:p>
            <a:r>
              <a:rPr lang="tr-TR" sz="2000" b="1" dirty="0" smtClean="0">
                <a:solidFill>
                  <a:srgbClr val="FF0000"/>
                </a:solidFill>
              </a:rPr>
              <a:t>ÖRNEK: </a:t>
            </a:r>
            <a:r>
              <a:rPr lang="tr-TR" sz="2000" b="1" dirty="0" smtClean="0"/>
              <a:t>Bugün hava çok güzel. Hiç bulut yok. Takvimde güneşin saat 06.53 de doğacağı ve saat 17.12 de batacağı yazılmış. Buna göre bugün güneşi ne kadar süre ile göreceğiz?</a:t>
            </a:r>
            <a:endParaRPr lang="tr-TR" sz="900" b="1" dirty="0" smtClean="0"/>
          </a:p>
          <a:p>
            <a:r>
              <a:rPr lang="tr-TR" sz="2000" b="1" dirty="0" smtClean="0"/>
              <a:t>    a) 14 sat 5 dakika   b)9 saat </a:t>
            </a:r>
            <a:r>
              <a:rPr lang="tr-TR" sz="2000" b="1" dirty="0"/>
              <a:t>6</a:t>
            </a:r>
            <a:r>
              <a:rPr lang="tr-TR" sz="2000" b="1" dirty="0" smtClean="0"/>
              <a:t> dakika</a:t>
            </a:r>
            <a:r>
              <a:rPr lang="tr-TR" sz="2000" b="1" dirty="0"/>
              <a:t> </a:t>
            </a:r>
            <a:r>
              <a:rPr lang="tr-TR" sz="2000" b="1" dirty="0" smtClean="0"/>
              <a:t>  c)11 saat 15 dakika   d)10 saat 19 dakika</a:t>
            </a:r>
            <a:endParaRPr lang="tr-TR" sz="2000" b="1" dirty="0"/>
          </a:p>
        </p:txBody>
      </p:sp>
      <p:sp>
        <p:nvSpPr>
          <p:cNvPr id="10" name="Metin kutusu 9"/>
          <p:cNvSpPr txBox="1"/>
          <p:nvPr/>
        </p:nvSpPr>
        <p:spPr>
          <a:xfrm>
            <a:off x="1411072" y="4800631"/>
            <a:ext cx="5726696" cy="369332"/>
          </a:xfrm>
          <a:prstGeom prst="rect">
            <a:avLst/>
          </a:prstGeom>
          <a:noFill/>
        </p:spPr>
        <p:txBody>
          <a:bodyPr wrap="none" rtlCol="0">
            <a:spAutoFit/>
          </a:bodyPr>
          <a:lstStyle/>
          <a:p>
            <a:r>
              <a:rPr lang="tr-TR" b="1" dirty="0" smtClean="0"/>
              <a:t>Güneşin batış saatinden ,güneşin doğuş saatini çıkaracağız.</a:t>
            </a:r>
            <a:endParaRPr lang="tr-TR" b="1"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4541" y="5301208"/>
            <a:ext cx="5957715"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Dikdörtgen 11"/>
          <p:cNvSpPr/>
          <p:nvPr/>
        </p:nvSpPr>
        <p:spPr>
          <a:xfrm>
            <a:off x="6196335" y="6486298"/>
            <a:ext cx="2947665" cy="369332"/>
          </a:xfrm>
          <a:prstGeom prst="rect">
            <a:avLst/>
          </a:prstGeom>
        </p:spPr>
        <p:txBody>
          <a:bodyPr wrap="none">
            <a:spAutoFit/>
          </a:bodyPr>
          <a:lstStyle/>
          <a:p>
            <a:pPr algn="r"/>
            <a:r>
              <a:rPr lang="tr-TR" b="1" dirty="0" smtClean="0"/>
              <a:t>beyler_beyi_2@hotmail.com</a:t>
            </a:r>
            <a:endParaRPr lang="tr-TR" b="1" dirty="0"/>
          </a:p>
        </p:txBody>
      </p:sp>
      <p:sp>
        <p:nvSpPr>
          <p:cNvPr id="11" name="Dikdörtgen 10"/>
          <p:cNvSpPr/>
          <p:nvPr/>
        </p:nvSpPr>
        <p:spPr>
          <a:xfrm>
            <a:off x="6465653" y="4084654"/>
            <a:ext cx="2473860" cy="49679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Tree>
    <p:extLst>
      <p:ext uri="{BB962C8B-B14F-4D97-AF65-F5344CB8AC3E}">
        <p14:creationId xmlns:p14="http://schemas.microsoft.com/office/powerpoint/2010/main" val="2801338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fade">
                                      <p:cBhvr>
                                        <p:cTn id="21" dur="1000"/>
                                        <p:tgtEl>
                                          <p:spTgt spid="4098"/>
                                        </p:tgtEl>
                                      </p:cBhvr>
                                    </p:animEffect>
                                    <p:anim calcmode="lin" valueType="num">
                                      <p:cBhvr>
                                        <p:cTn id="22" dur="1000" fill="hold"/>
                                        <p:tgtEl>
                                          <p:spTgt spid="4098"/>
                                        </p:tgtEl>
                                        <p:attrNameLst>
                                          <p:attrName>ppt_x</p:attrName>
                                        </p:attrNameLst>
                                      </p:cBhvr>
                                      <p:tavLst>
                                        <p:tav tm="0">
                                          <p:val>
                                            <p:strVal val="#ppt_x"/>
                                          </p:val>
                                        </p:tav>
                                        <p:tav tm="100000">
                                          <p:val>
                                            <p:strVal val="#ppt_x"/>
                                          </p:val>
                                        </p:tav>
                                      </p:tavLst>
                                    </p:anim>
                                    <p:anim calcmode="lin" valueType="num">
                                      <p:cBhvr>
                                        <p:cTn id="23"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099"/>
                                        </p:tgtEl>
                                        <p:attrNameLst>
                                          <p:attrName>style.visibility</p:attrName>
                                        </p:attrNameLst>
                                      </p:cBhvr>
                                      <p:to>
                                        <p:strVal val="visible"/>
                                      </p:to>
                                    </p:set>
                                    <p:animEffect transition="in" filter="fade">
                                      <p:cBhvr>
                                        <p:cTn id="49" dur="1000"/>
                                        <p:tgtEl>
                                          <p:spTgt spid="4099"/>
                                        </p:tgtEl>
                                      </p:cBhvr>
                                    </p:animEffect>
                                    <p:anim calcmode="lin" valueType="num">
                                      <p:cBhvr>
                                        <p:cTn id="50" dur="1000" fill="hold"/>
                                        <p:tgtEl>
                                          <p:spTgt spid="4099"/>
                                        </p:tgtEl>
                                        <p:attrNameLst>
                                          <p:attrName>ppt_x</p:attrName>
                                        </p:attrNameLst>
                                      </p:cBhvr>
                                      <p:tavLst>
                                        <p:tav tm="0">
                                          <p:val>
                                            <p:strVal val="#ppt_x"/>
                                          </p:val>
                                        </p:tav>
                                        <p:tav tm="100000">
                                          <p:val>
                                            <p:strVal val="#ppt_x"/>
                                          </p:val>
                                        </p:tav>
                                      </p:tavLst>
                                    </p:anim>
                                    <p:anim calcmode="lin" valueType="num">
                                      <p:cBhvr>
                                        <p:cTn id="51"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animBg="1"/>
      <p:bldP spid="10" grpId="0"/>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547664" y="2132856"/>
            <a:ext cx="5832648" cy="2016224"/>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5400" b="1" dirty="0" smtClean="0">
                <a:solidFill>
                  <a:srgbClr val="FF0000"/>
                </a:solidFill>
              </a:rPr>
              <a:t>TARİH HESAPLAMA</a:t>
            </a:r>
            <a:endParaRPr lang="tr-TR" sz="5400" b="1" dirty="0">
              <a:solidFill>
                <a:srgbClr val="FF0000"/>
              </a:solidFill>
            </a:endParaRPr>
          </a:p>
        </p:txBody>
      </p:sp>
    </p:spTree>
    <p:extLst>
      <p:ext uri="{BB962C8B-B14F-4D97-AF65-F5344CB8AC3E}">
        <p14:creationId xmlns:p14="http://schemas.microsoft.com/office/powerpoint/2010/main" val="2729010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179512" y="116632"/>
            <a:ext cx="8856984" cy="2246769"/>
          </a:xfrm>
          <a:prstGeom prst="rect">
            <a:avLst/>
          </a:prstGeom>
          <a:noFill/>
          <a:ln>
            <a:solidFill>
              <a:srgbClr val="FF0000"/>
            </a:solidFill>
          </a:ln>
        </p:spPr>
        <p:txBody>
          <a:bodyPr wrap="square" rtlCol="0">
            <a:spAutoFit/>
          </a:bodyPr>
          <a:lstStyle/>
          <a:p>
            <a:r>
              <a:rPr lang="tr-TR" sz="2000" b="1" dirty="0" smtClean="0">
                <a:solidFill>
                  <a:srgbClr val="FF0000"/>
                </a:solidFill>
              </a:rPr>
              <a:t>TARİH HESAPLAMA:</a:t>
            </a:r>
          </a:p>
          <a:p>
            <a:r>
              <a:rPr lang="tr-TR" sz="2000" b="1" dirty="0" smtClean="0"/>
              <a:t>	Tarih hesaplarken Yıl, Ay, Gün şeklinde yazılır. Çıkarma işlemi sonra yapılır. Çıkarma işlemi yapılırken önce  gün çıkarılır. Eksilen çıkan sayıdan küçük ise aydan  bir ay alınır. Bir ay ortalama 30 gündür. Eksilen sayı 30 gün ile toplanır. Ay bir ay azalmış olur. Çıkarma sonra yapılır. Ay çıkarılırken </a:t>
            </a:r>
            <a:r>
              <a:rPr lang="tr-TR" sz="2000" b="1" dirty="0"/>
              <a:t>Eksilen çıkan sayıdan küçük ise </a:t>
            </a:r>
            <a:r>
              <a:rPr lang="tr-TR" sz="2000" b="1" dirty="0" smtClean="0"/>
              <a:t>yıldan  </a:t>
            </a:r>
            <a:r>
              <a:rPr lang="tr-TR" sz="2000" b="1" dirty="0"/>
              <a:t>bir </a:t>
            </a:r>
            <a:r>
              <a:rPr lang="tr-TR" sz="2000" b="1" dirty="0" smtClean="0"/>
              <a:t>yıl </a:t>
            </a:r>
            <a:r>
              <a:rPr lang="tr-TR" sz="2000" b="1" dirty="0"/>
              <a:t>alınır.</a:t>
            </a:r>
            <a:r>
              <a:rPr lang="tr-TR" sz="2000" b="1" dirty="0" smtClean="0"/>
              <a:t> Bir yıl 12 aydır. Eksilen sayı 12 ay  ile toplanır. Yıl 12 ay azalmış olur. Çıkarma </a:t>
            </a:r>
            <a:r>
              <a:rPr lang="tr-TR" sz="2000" b="1" dirty="0"/>
              <a:t>sonra yapılır. </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6093" y="2492896"/>
            <a:ext cx="4002548" cy="1663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6093" y="4353006"/>
            <a:ext cx="4050715" cy="23888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2312334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42"/>
                                        </p:tgtEl>
                                        <p:attrNameLst>
                                          <p:attrName>style.visibility</p:attrName>
                                        </p:attrNameLst>
                                      </p:cBhvr>
                                      <p:to>
                                        <p:strVal val="visible"/>
                                      </p:to>
                                    </p:set>
                                    <p:animEffect transition="in" filter="fade">
                                      <p:cBhvr>
                                        <p:cTn id="14" dur="1000"/>
                                        <p:tgtEl>
                                          <p:spTgt spid="10242"/>
                                        </p:tgtEl>
                                      </p:cBhvr>
                                    </p:animEffect>
                                    <p:anim calcmode="lin" valueType="num">
                                      <p:cBhvr>
                                        <p:cTn id="15" dur="1000" fill="hold"/>
                                        <p:tgtEl>
                                          <p:spTgt spid="10242"/>
                                        </p:tgtEl>
                                        <p:attrNameLst>
                                          <p:attrName>ppt_x</p:attrName>
                                        </p:attrNameLst>
                                      </p:cBhvr>
                                      <p:tavLst>
                                        <p:tav tm="0">
                                          <p:val>
                                            <p:strVal val="#ppt_x"/>
                                          </p:val>
                                        </p:tav>
                                        <p:tav tm="100000">
                                          <p:val>
                                            <p:strVal val="#ppt_x"/>
                                          </p:val>
                                        </p:tav>
                                      </p:tavLst>
                                    </p:anim>
                                    <p:anim calcmode="lin" valueType="num">
                                      <p:cBhvr>
                                        <p:cTn id="16"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43"/>
                                        </p:tgtEl>
                                        <p:attrNameLst>
                                          <p:attrName>style.visibility</p:attrName>
                                        </p:attrNameLst>
                                      </p:cBhvr>
                                      <p:to>
                                        <p:strVal val="visible"/>
                                      </p:to>
                                    </p:set>
                                    <p:animEffect transition="in" filter="fade">
                                      <p:cBhvr>
                                        <p:cTn id="21" dur="1000"/>
                                        <p:tgtEl>
                                          <p:spTgt spid="10243"/>
                                        </p:tgtEl>
                                      </p:cBhvr>
                                    </p:animEffect>
                                    <p:anim calcmode="lin" valueType="num">
                                      <p:cBhvr>
                                        <p:cTn id="22" dur="1000" fill="hold"/>
                                        <p:tgtEl>
                                          <p:spTgt spid="10243"/>
                                        </p:tgtEl>
                                        <p:attrNameLst>
                                          <p:attrName>ppt_x</p:attrName>
                                        </p:attrNameLst>
                                      </p:cBhvr>
                                      <p:tavLst>
                                        <p:tav tm="0">
                                          <p:val>
                                            <p:strVal val="#ppt_x"/>
                                          </p:val>
                                        </p:tav>
                                        <p:tav tm="100000">
                                          <p:val>
                                            <p:strVal val="#ppt_x"/>
                                          </p:val>
                                        </p:tav>
                                      </p:tavLst>
                                    </p:anim>
                                    <p:anim calcmode="lin" valueType="num">
                                      <p:cBhvr>
                                        <p:cTn id="23" dur="1000" fill="hold"/>
                                        <p:tgtEl>
                                          <p:spTgt spid="102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107340"/>
            <a:ext cx="8784976" cy="2339102"/>
          </a:xfrm>
          <a:prstGeom prst="rect">
            <a:avLst/>
          </a:prstGeom>
          <a:noFill/>
          <a:ln>
            <a:solidFill>
              <a:srgbClr val="FF0000"/>
            </a:solidFill>
          </a:ln>
        </p:spPr>
        <p:txBody>
          <a:bodyPr wrap="square" rtlCol="0">
            <a:spAutoFit/>
          </a:bodyPr>
          <a:lstStyle/>
          <a:p>
            <a:r>
              <a:rPr lang="tr-TR" sz="2400" b="1" dirty="0" smtClean="0">
                <a:solidFill>
                  <a:srgbClr val="FF0000"/>
                </a:solidFill>
              </a:rPr>
              <a:t>ÖRNEK: </a:t>
            </a:r>
            <a:r>
              <a:rPr lang="tr-TR" sz="2000" b="1" dirty="0" smtClean="0">
                <a:latin typeface="Verdana" panose="020B0604030504040204" pitchFamily="34" charset="0"/>
                <a:ea typeface="Verdana" panose="020B0604030504040204" pitchFamily="34" charset="0"/>
                <a:cs typeface="Verdana" panose="020B0604030504040204" pitchFamily="34" charset="0"/>
              </a:rPr>
              <a:t>Babamın doğum tarihi 25.08.1976 dır.Babam bugün (08.12.2013) kaç yaşındadır?</a:t>
            </a:r>
          </a:p>
          <a:p>
            <a:endParaRPr lang="tr-TR" sz="2000" b="1" dirty="0" smtClean="0">
              <a:latin typeface="Verdana" panose="020B0604030504040204" pitchFamily="34" charset="0"/>
              <a:ea typeface="Verdana" panose="020B0604030504040204" pitchFamily="34" charset="0"/>
              <a:cs typeface="Verdana" panose="020B0604030504040204" pitchFamily="34" charset="0"/>
            </a:endParaRPr>
          </a:p>
          <a:p>
            <a:endParaRPr lang="tr-TR" sz="1000" b="1" dirty="0" smtClean="0"/>
          </a:p>
          <a:p>
            <a:r>
              <a:rPr lang="tr-TR" sz="2400" b="1" dirty="0" smtClean="0"/>
              <a:t>    	a) 32 yıl 5 ay 19 gün  		b) 36 yıl 4 ay 16 gün</a:t>
            </a:r>
          </a:p>
          <a:p>
            <a:r>
              <a:rPr lang="tr-TR" sz="2400" b="1" dirty="0" smtClean="0"/>
              <a:t>	</a:t>
            </a:r>
          </a:p>
          <a:p>
            <a:r>
              <a:rPr lang="tr-TR" sz="2400" b="1" dirty="0" smtClean="0"/>
              <a:t>	c) 24 yıl 2 ay 21 gün		d) 37 yıl 3 ay 13 gün</a:t>
            </a:r>
            <a:endParaRPr lang="tr-TR" sz="2400" b="1"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693" y="2996952"/>
            <a:ext cx="7554614" cy="33712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Dikdörtgen 12"/>
          <p:cNvSpPr/>
          <p:nvPr/>
        </p:nvSpPr>
        <p:spPr>
          <a:xfrm>
            <a:off x="4139952" y="1671315"/>
            <a:ext cx="3888431" cy="79208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5" name="Dikdörtgen 4"/>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3300920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266"/>
                                        </p:tgtEl>
                                        <p:attrNameLst>
                                          <p:attrName>style.visibility</p:attrName>
                                        </p:attrNameLst>
                                      </p:cBhvr>
                                      <p:to>
                                        <p:strVal val="visible"/>
                                      </p:to>
                                    </p:set>
                                    <p:animEffect transition="in" filter="fade">
                                      <p:cBhvr>
                                        <p:cTn id="14" dur="1000"/>
                                        <p:tgtEl>
                                          <p:spTgt spid="11266"/>
                                        </p:tgtEl>
                                      </p:cBhvr>
                                    </p:animEffect>
                                    <p:anim calcmode="lin" valueType="num">
                                      <p:cBhvr>
                                        <p:cTn id="15" dur="1000" fill="hold"/>
                                        <p:tgtEl>
                                          <p:spTgt spid="11266"/>
                                        </p:tgtEl>
                                        <p:attrNameLst>
                                          <p:attrName>ppt_x</p:attrName>
                                        </p:attrNameLst>
                                      </p:cBhvr>
                                      <p:tavLst>
                                        <p:tav tm="0">
                                          <p:val>
                                            <p:strVal val="#ppt_x"/>
                                          </p:val>
                                        </p:tav>
                                        <p:tav tm="100000">
                                          <p:val>
                                            <p:strVal val="#ppt_x"/>
                                          </p:val>
                                        </p:tav>
                                      </p:tavLst>
                                    </p:anim>
                                    <p:anim calcmode="lin" valueType="num">
                                      <p:cBhvr>
                                        <p:cTn id="16"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107340"/>
            <a:ext cx="8784976" cy="2339102"/>
          </a:xfrm>
          <a:prstGeom prst="rect">
            <a:avLst/>
          </a:prstGeom>
          <a:noFill/>
          <a:ln>
            <a:solidFill>
              <a:srgbClr val="FF0000"/>
            </a:solidFill>
          </a:ln>
        </p:spPr>
        <p:txBody>
          <a:bodyPr wrap="square" rtlCol="0">
            <a:spAutoFit/>
          </a:bodyPr>
          <a:lstStyle/>
          <a:p>
            <a:r>
              <a:rPr lang="tr-TR" sz="2400" b="1" dirty="0" smtClean="0">
                <a:solidFill>
                  <a:srgbClr val="FF0000"/>
                </a:solidFill>
              </a:rPr>
              <a:t>ÖRNEK: </a:t>
            </a:r>
            <a:r>
              <a:rPr lang="tr-TR" sz="2000" b="1" dirty="0" smtClean="0">
                <a:latin typeface="Verdana" panose="020B0604030504040204" pitchFamily="34" charset="0"/>
                <a:ea typeface="Verdana" panose="020B0604030504040204" pitchFamily="34" charset="0"/>
                <a:cs typeface="Verdana" panose="020B0604030504040204" pitchFamily="34" charset="0"/>
              </a:rPr>
              <a:t>Ayşe Teyzenin  doğum tarihi 29.11.1949 dır.Ayşe Teyze  12.07.2010 tarihinde kaç yaşındadır?</a:t>
            </a:r>
          </a:p>
          <a:p>
            <a:endParaRPr lang="tr-TR" sz="2000" b="1" dirty="0" smtClean="0">
              <a:latin typeface="Verdana" panose="020B0604030504040204" pitchFamily="34" charset="0"/>
              <a:ea typeface="Verdana" panose="020B0604030504040204" pitchFamily="34" charset="0"/>
              <a:cs typeface="Verdana" panose="020B0604030504040204" pitchFamily="34" charset="0"/>
            </a:endParaRPr>
          </a:p>
          <a:p>
            <a:endParaRPr lang="tr-TR" sz="1000" b="1" dirty="0" smtClean="0"/>
          </a:p>
          <a:p>
            <a:r>
              <a:rPr lang="tr-TR" sz="2400" b="1" dirty="0" smtClean="0"/>
              <a:t>    	a) 49 yıl 2 ay 14 gün  		b) 60 yıl 7 ay 13 gün</a:t>
            </a:r>
          </a:p>
          <a:p>
            <a:r>
              <a:rPr lang="tr-TR" sz="2400" b="1" dirty="0" smtClean="0"/>
              <a:t>	</a:t>
            </a:r>
          </a:p>
          <a:p>
            <a:r>
              <a:rPr lang="tr-TR" sz="2400" b="1" dirty="0" smtClean="0"/>
              <a:t>	c) 51 yıl 3 ay 15 gün		d) 48 yıl 4 ay 26 gün</a:t>
            </a:r>
            <a:endParaRPr lang="tr-TR" sz="2400" b="1" dirty="0"/>
          </a:p>
        </p:txBody>
      </p:sp>
      <p:sp>
        <p:nvSpPr>
          <p:cNvPr id="6" name="Dikdörtgen 5"/>
          <p:cNvSpPr/>
          <p:nvPr/>
        </p:nvSpPr>
        <p:spPr>
          <a:xfrm>
            <a:off x="4195497" y="1052736"/>
            <a:ext cx="3888431" cy="79208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852936"/>
            <a:ext cx="7515225" cy="3305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ikdörtgen 4"/>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1720310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107340"/>
            <a:ext cx="8784976" cy="2716128"/>
          </a:xfrm>
          <a:prstGeom prst="rect">
            <a:avLst/>
          </a:prstGeom>
          <a:noFill/>
          <a:ln>
            <a:solidFill>
              <a:srgbClr val="FF0000"/>
            </a:solidFill>
          </a:ln>
        </p:spPr>
        <p:txBody>
          <a:bodyPr wrap="square" rtlCol="0">
            <a:spAutoFit/>
          </a:bodyPr>
          <a:lstStyle/>
          <a:p>
            <a:r>
              <a:rPr lang="tr-TR" sz="2800" b="1" dirty="0" smtClean="0">
                <a:solidFill>
                  <a:srgbClr val="FF0000"/>
                </a:solidFill>
              </a:rPr>
              <a:t>ÖRNEK:   </a:t>
            </a:r>
            <a:r>
              <a:rPr lang="tr-TR" sz="2400" b="1" dirty="0" smtClean="0">
                <a:latin typeface="Verdana" panose="020B0604030504040204" pitchFamily="34" charset="0"/>
                <a:ea typeface="Verdana" panose="020B0604030504040204" pitchFamily="34" charset="0"/>
                <a:cs typeface="Verdana" panose="020B0604030504040204" pitchFamily="34" charset="0"/>
              </a:rPr>
              <a:t>Annemin doğum tarihi 23.12.1956 dır.Annem 15.09.2009 tarihinde kaç yaşındadır?</a:t>
            </a:r>
          </a:p>
          <a:p>
            <a:endParaRPr lang="tr-TR" sz="2400" b="1" dirty="0" smtClean="0">
              <a:latin typeface="Verdana" panose="020B0604030504040204" pitchFamily="34" charset="0"/>
              <a:ea typeface="Verdana" panose="020B0604030504040204" pitchFamily="34" charset="0"/>
              <a:cs typeface="Verdana" panose="020B0604030504040204" pitchFamily="34" charset="0"/>
            </a:endParaRPr>
          </a:p>
          <a:p>
            <a:endParaRPr lang="tr-TR" sz="1050" b="1" dirty="0" smtClean="0"/>
          </a:p>
          <a:p>
            <a:r>
              <a:rPr lang="tr-TR" sz="2800" b="1" dirty="0" smtClean="0"/>
              <a:t>    	a) 52 yıl 8 ay 22 gün  		b) </a:t>
            </a:r>
            <a:r>
              <a:rPr lang="tr-TR" sz="2800" b="1" dirty="0"/>
              <a:t>5</a:t>
            </a:r>
            <a:r>
              <a:rPr lang="tr-TR" sz="2800" b="1" dirty="0" smtClean="0"/>
              <a:t>6 yıl 5 ay 18 gün</a:t>
            </a:r>
          </a:p>
          <a:p>
            <a:r>
              <a:rPr lang="tr-TR" sz="2800" b="1" dirty="0" smtClean="0"/>
              <a:t>	</a:t>
            </a:r>
          </a:p>
          <a:p>
            <a:r>
              <a:rPr lang="tr-TR" sz="2800" b="1" dirty="0" smtClean="0"/>
              <a:t>	c) 54 yıl 6 ay 11 gün		d) 57 yıl 4 ay 23 gün</a:t>
            </a:r>
            <a:endParaRPr lang="tr-TR" sz="2800" b="1"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356" y="3429000"/>
            <a:ext cx="7181850"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992356" y="1275271"/>
            <a:ext cx="3888431" cy="79208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5" name="Dikdörtgen 4"/>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301801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314"/>
                                        </p:tgtEl>
                                        <p:attrNameLst>
                                          <p:attrName>style.visibility</p:attrName>
                                        </p:attrNameLst>
                                      </p:cBhvr>
                                      <p:to>
                                        <p:strVal val="visible"/>
                                      </p:to>
                                    </p:set>
                                    <p:animEffect transition="in" filter="fade">
                                      <p:cBhvr>
                                        <p:cTn id="14" dur="1000"/>
                                        <p:tgtEl>
                                          <p:spTgt spid="13314"/>
                                        </p:tgtEl>
                                      </p:cBhvr>
                                    </p:animEffect>
                                    <p:anim calcmode="lin" valueType="num">
                                      <p:cBhvr>
                                        <p:cTn id="15" dur="1000" fill="hold"/>
                                        <p:tgtEl>
                                          <p:spTgt spid="13314"/>
                                        </p:tgtEl>
                                        <p:attrNameLst>
                                          <p:attrName>ppt_x</p:attrName>
                                        </p:attrNameLst>
                                      </p:cBhvr>
                                      <p:tavLst>
                                        <p:tav tm="0">
                                          <p:val>
                                            <p:strVal val="#ppt_x"/>
                                          </p:val>
                                        </p:tav>
                                        <p:tav tm="100000">
                                          <p:val>
                                            <p:strVal val="#ppt_x"/>
                                          </p:val>
                                        </p:tav>
                                      </p:tavLst>
                                    </p:anim>
                                    <p:anim calcmode="lin" valueType="num">
                                      <p:cBhvr>
                                        <p:cTn id="16"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115616" y="1700808"/>
            <a:ext cx="6552728" cy="31683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b="1" dirty="0" smtClean="0"/>
              <a:t>ZAMANI ÖLÇME</a:t>
            </a:r>
            <a:endParaRPr lang="tr-TR" sz="4800" b="1" dirty="0"/>
          </a:p>
        </p:txBody>
      </p:sp>
      <p:sp>
        <p:nvSpPr>
          <p:cNvPr id="3" name="Dikdörtgen 2"/>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3206518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107340"/>
            <a:ext cx="8784976" cy="3085460"/>
          </a:xfrm>
          <a:prstGeom prst="rect">
            <a:avLst/>
          </a:prstGeom>
          <a:noFill/>
          <a:ln>
            <a:solidFill>
              <a:srgbClr val="FF0000"/>
            </a:solidFill>
          </a:ln>
        </p:spPr>
        <p:txBody>
          <a:bodyPr wrap="square" rtlCol="0">
            <a:spAutoFit/>
          </a:bodyPr>
          <a:lstStyle/>
          <a:p>
            <a:r>
              <a:rPr lang="tr-TR" sz="2800" b="1" dirty="0" smtClean="0">
                <a:solidFill>
                  <a:srgbClr val="FF0000"/>
                </a:solidFill>
              </a:rPr>
              <a:t>ÖRNEK:   </a:t>
            </a:r>
            <a:r>
              <a:rPr lang="tr-TR" sz="2400" b="1" dirty="0" smtClean="0">
                <a:latin typeface="Verdana" panose="020B0604030504040204" pitchFamily="34" charset="0"/>
                <a:ea typeface="Verdana" panose="020B0604030504040204" pitchFamily="34" charset="0"/>
                <a:cs typeface="Verdana" panose="020B0604030504040204" pitchFamily="34" charset="0"/>
              </a:rPr>
              <a:t>Baba annemin  doğum tarihi 27.11.1936 dır.Baba annem 15.09.2010  tarihinde kaç yaşındadır?</a:t>
            </a:r>
          </a:p>
          <a:p>
            <a:endParaRPr lang="tr-TR" sz="2400" b="1" dirty="0" smtClean="0">
              <a:latin typeface="Verdana" panose="020B0604030504040204" pitchFamily="34" charset="0"/>
              <a:ea typeface="Verdana" panose="020B0604030504040204" pitchFamily="34" charset="0"/>
              <a:cs typeface="Verdana" panose="020B0604030504040204" pitchFamily="34" charset="0"/>
            </a:endParaRPr>
          </a:p>
          <a:p>
            <a:endParaRPr lang="tr-TR" sz="1050" b="1" dirty="0" smtClean="0"/>
          </a:p>
          <a:p>
            <a:r>
              <a:rPr lang="tr-TR" sz="2800" b="1" dirty="0" smtClean="0"/>
              <a:t>    	a) 75 yıl 6 ay 24 gün  		b) 76 yıl 2 ay 19 gün</a:t>
            </a:r>
          </a:p>
          <a:p>
            <a:r>
              <a:rPr lang="tr-TR" sz="2800" b="1" dirty="0" smtClean="0"/>
              <a:t>	</a:t>
            </a:r>
          </a:p>
          <a:p>
            <a:r>
              <a:rPr lang="tr-TR" sz="2800" b="1" dirty="0" smtClean="0"/>
              <a:t>	c) 73 yıl 9 ay 18 gün		d) 77 yıl 3 ay 20 gün</a:t>
            </a:r>
            <a:endParaRPr lang="tr-TR" sz="2800" b="1"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8263" y="3717032"/>
            <a:ext cx="6467475" cy="2686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ikdörtgen 5"/>
          <p:cNvSpPr/>
          <p:nvPr/>
        </p:nvSpPr>
        <p:spPr>
          <a:xfrm>
            <a:off x="683569" y="2400712"/>
            <a:ext cx="3888431" cy="79208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 name="Dikdörtgen 1"/>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60613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fade">
                                      <p:cBhvr>
                                        <p:cTn id="14" dur="1000"/>
                                        <p:tgtEl>
                                          <p:spTgt spid="14338"/>
                                        </p:tgtEl>
                                      </p:cBhvr>
                                    </p:animEffect>
                                    <p:anim calcmode="lin" valueType="num">
                                      <p:cBhvr>
                                        <p:cTn id="15" dur="1000" fill="hold"/>
                                        <p:tgtEl>
                                          <p:spTgt spid="14338"/>
                                        </p:tgtEl>
                                        <p:attrNameLst>
                                          <p:attrName>ppt_x</p:attrName>
                                        </p:attrNameLst>
                                      </p:cBhvr>
                                      <p:tavLst>
                                        <p:tav tm="0">
                                          <p:val>
                                            <p:strVal val="#ppt_x"/>
                                          </p:val>
                                        </p:tav>
                                        <p:tav tm="100000">
                                          <p:val>
                                            <p:strVal val="#ppt_x"/>
                                          </p:val>
                                        </p:tav>
                                      </p:tavLst>
                                    </p:anim>
                                    <p:anim calcmode="lin" valueType="num">
                                      <p:cBhvr>
                                        <p:cTn id="16"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31640" y="404664"/>
            <a:ext cx="6807402" cy="1152128"/>
          </a:xfrm>
          <a:prstGeom prst="rect">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800" b="1" dirty="0" smtClean="0">
                <a:solidFill>
                  <a:schemeClr val="tx1"/>
                </a:solidFill>
              </a:rPr>
              <a:t>HAZIRLAYAN</a:t>
            </a:r>
            <a:endParaRPr lang="tr-TR" sz="8800" b="1" dirty="0">
              <a:solidFill>
                <a:schemeClr val="tx1"/>
              </a:solidFill>
            </a:endParaRPr>
          </a:p>
        </p:txBody>
      </p:sp>
      <p:sp>
        <p:nvSpPr>
          <p:cNvPr id="3" name="Dikdörtgen 2"/>
          <p:cNvSpPr/>
          <p:nvPr/>
        </p:nvSpPr>
        <p:spPr>
          <a:xfrm>
            <a:off x="149218" y="4725144"/>
            <a:ext cx="8856984" cy="2016224"/>
          </a:xfrm>
          <a:prstGeom prst="rect">
            <a:avLst/>
          </a:prstGeom>
          <a:solidFill>
            <a:srgbClr val="FFCC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b="1" dirty="0" smtClean="0">
                <a:solidFill>
                  <a:schemeClr val="tx1"/>
                </a:solidFill>
              </a:rPr>
              <a:t>ÖMER ASKERDEN</a:t>
            </a:r>
          </a:p>
          <a:p>
            <a:r>
              <a:rPr lang="tr-TR" sz="3200" b="1" dirty="0" smtClean="0">
                <a:solidFill>
                  <a:schemeClr val="tx1"/>
                </a:solidFill>
              </a:rPr>
              <a:t>PİRİ MEHMET PAŞA ORTAOKULU</a:t>
            </a:r>
          </a:p>
          <a:p>
            <a:r>
              <a:rPr lang="tr-TR" sz="3200" b="1" dirty="0" smtClean="0">
                <a:solidFill>
                  <a:schemeClr val="tx1"/>
                </a:solidFill>
              </a:rPr>
              <a:t>UZMAN İLKÖĞRETİM MATEMATİK ÖĞRETMENİ</a:t>
            </a:r>
          </a:p>
          <a:p>
            <a:r>
              <a:rPr lang="tr-TR" sz="3200" b="1" dirty="0">
                <a:solidFill>
                  <a:schemeClr val="tx1"/>
                </a:solidFill>
              </a:rPr>
              <a:t>	</a:t>
            </a:r>
            <a:r>
              <a:rPr lang="tr-TR" sz="3200" b="1" dirty="0" smtClean="0">
                <a:solidFill>
                  <a:schemeClr val="tx1"/>
                </a:solidFill>
              </a:rPr>
              <a:t>		      omeraskerden@hotmail.com.tr</a:t>
            </a:r>
            <a:endParaRPr lang="tr-TR" sz="6000" b="1" dirty="0">
              <a:solidFill>
                <a:schemeClr val="tx1"/>
              </a:solidFill>
            </a:endParaRPr>
          </a:p>
        </p:txBody>
      </p:sp>
    </p:spTree>
    <p:extLst>
      <p:ext uri="{BB962C8B-B14F-4D97-AF65-F5344CB8AC3E}">
        <p14:creationId xmlns:p14="http://schemas.microsoft.com/office/powerpoint/2010/main" val="761258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o 3"/>
          <p:cNvGraphicFramePr>
            <a:graphicFrameLocks noGrp="1"/>
          </p:cNvGraphicFramePr>
          <p:nvPr>
            <p:extLst>
              <p:ext uri="{D42A27DB-BD31-4B8C-83A1-F6EECF244321}">
                <p14:modId xmlns:p14="http://schemas.microsoft.com/office/powerpoint/2010/main" val="349347582"/>
              </p:ext>
            </p:extLst>
          </p:nvPr>
        </p:nvGraphicFramePr>
        <p:xfrm>
          <a:off x="1475656" y="1340768"/>
          <a:ext cx="6408712" cy="5252791"/>
        </p:xfrm>
        <a:graphic>
          <a:graphicData uri="http://schemas.openxmlformats.org/drawingml/2006/table">
            <a:tbl>
              <a:tblPr>
                <a:tableStyleId>{5C22544A-7EE6-4342-B048-85BDC9FD1C3A}</a:tableStyleId>
              </a:tblPr>
              <a:tblGrid>
                <a:gridCol w="1708990"/>
                <a:gridCol w="1708990"/>
                <a:gridCol w="2990732"/>
              </a:tblGrid>
              <a:tr h="400127">
                <a:tc>
                  <a:txBody>
                    <a:bodyPr/>
                    <a:lstStyle/>
                    <a:p>
                      <a:pPr algn="ctr" fontAlgn="ctr"/>
                      <a:r>
                        <a:rPr lang="tr-TR" sz="2400" b="1" u="none" strike="noStrike" dirty="0">
                          <a:effectLst/>
                        </a:rPr>
                        <a:t>1</a:t>
                      </a:r>
                      <a:endParaRPr lang="tr-TR" sz="2400" b="1" i="0" u="none" strike="noStrike" dirty="0">
                        <a:solidFill>
                          <a:srgbClr val="000000"/>
                        </a:solidFill>
                        <a:effectLst/>
                        <a:latin typeface="Calibri"/>
                      </a:endParaRPr>
                    </a:p>
                  </a:txBody>
                  <a:tcPr marL="9525" marR="9525" marT="9525" marB="0" anchor="ctr"/>
                </a:tc>
                <a:tc>
                  <a:txBody>
                    <a:bodyPr/>
                    <a:lstStyle/>
                    <a:p>
                      <a:pPr algn="l" fontAlgn="ctr"/>
                      <a:r>
                        <a:rPr lang="tr-TR" sz="2400" b="1" u="none" strike="noStrike" dirty="0">
                          <a:effectLst/>
                        </a:rPr>
                        <a:t>Ocak</a:t>
                      </a:r>
                      <a:endParaRPr lang="tr-TR" sz="24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31</a:t>
                      </a:r>
                      <a:endParaRPr lang="tr-TR" sz="2000" b="1" i="0" u="none" strike="noStrike" dirty="0">
                        <a:solidFill>
                          <a:srgbClr val="000000"/>
                        </a:solidFill>
                        <a:effectLst/>
                        <a:latin typeface="Calibri"/>
                      </a:endParaRPr>
                    </a:p>
                  </a:txBody>
                  <a:tcPr marL="9525" marR="9525" marT="9525" marB="0" anchor="ctr"/>
                </a:tc>
              </a:tr>
              <a:tr h="851394">
                <a:tc>
                  <a:txBody>
                    <a:bodyPr/>
                    <a:lstStyle/>
                    <a:p>
                      <a:pPr algn="ctr" fontAlgn="ctr"/>
                      <a:r>
                        <a:rPr lang="tr-TR" sz="2400" b="1" u="none" strike="noStrike" dirty="0">
                          <a:effectLst/>
                        </a:rPr>
                        <a:t>2</a:t>
                      </a:r>
                      <a:endParaRPr lang="tr-TR" sz="2400" b="1" i="0" u="none" strike="noStrike" dirty="0">
                        <a:solidFill>
                          <a:srgbClr val="000000"/>
                        </a:solidFill>
                        <a:effectLst/>
                        <a:latin typeface="Calibri"/>
                      </a:endParaRPr>
                    </a:p>
                  </a:txBody>
                  <a:tcPr marL="9525" marR="9525" marT="9525" marB="0" anchor="ctr"/>
                </a:tc>
                <a:tc>
                  <a:txBody>
                    <a:bodyPr/>
                    <a:lstStyle/>
                    <a:p>
                      <a:pPr algn="l" fontAlgn="ctr"/>
                      <a:r>
                        <a:rPr lang="tr-TR" sz="2400" b="1" u="none" strike="noStrike" dirty="0">
                          <a:effectLst/>
                        </a:rPr>
                        <a:t>Şubat</a:t>
                      </a:r>
                      <a:endParaRPr lang="tr-TR" sz="24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28  4 yılda 29</a:t>
                      </a:r>
                      <a:br>
                        <a:rPr lang="tr-TR" sz="2000" b="1" u="none" strike="noStrike" dirty="0">
                          <a:effectLst/>
                        </a:rPr>
                      </a:br>
                      <a:r>
                        <a:rPr lang="tr-TR" sz="2000" b="1" u="none" strike="noStrike" dirty="0">
                          <a:effectLst/>
                        </a:rPr>
                        <a:t>4 ile bölünen yıllarda 29</a:t>
                      </a:r>
                      <a:endParaRPr lang="tr-TR" sz="2000" b="1" i="0" u="none" strike="noStrike" dirty="0">
                        <a:solidFill>
                          <a:srgbClr val="000000"/>
                        </a:solidFill>
                        <a:effectLst/>
                        <a:latin typeface="Calibri"/>
                      </a:endParaRPr>
                    </a:p>
                  </a:txBody>
                  <a:tcPr marL="9525" marR="9525" marT="9525" marB="0" anchor="ctr"/>
                </a:tc>
              </a:tr>
              <a:tr h="400127">
                <a:tc>
                  <a:txBody>
                    <a:bodyPr/>
                    <a:lstStyle/>
                    <a:p>
                      <a:pPr algn="ctr" fontAlgn="ctr"/>
                      <a:r>
                        <a:rPr lang="tr-TR" sz="2400" b="1" u="none" strike="noStrike" dirty="0">
                          <a:effectLst/>
                        </a:rPr>
                        <a:t>3</a:t>
                      </a:r>
                      <a:endParaRPr lang="tr-TR" sz="2400" b="1" i="0" u="none" strike="noStrike" dirty="0">
                        <a:solidFill>
                          <a:srgbClr val="000000"/>
                        </a:solidFill>
                        <a:effectLst/>
                        <a:latin typeface="Calibri"/>
                      </a:endParaRPr>
                    </a:p>
                  </a:txBody>
                  <a:tcPr marL="9525" marR="9525" marT="9525" marB="0" anchor="ctr"/>
                </a:tc>
                <a:tc>
                  <a:txBody>
                    <a:bodyPr/>
                    <a:lstStyle/>
                    <a:p>
                      <a:pPr algn="l" fontAlgn="ctr"/>
                      <a:r>
                        <a:rPr lang="tr-TR" sz="2400" b="1" u="none" strike="noStrike" dirty="0">
                          <a:effectLst/>
                        </a:rPr>
                        <a:t>Mart</a:t>
                      </a:r>
                      <a:endParaRPr lang="tr-TR" sz="24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31</a:t>
                      </a:r>
                      <a:endParaRPr lang="tr-TR" sz="2000" b="1" i="0" u="none" strike="noStrike" dirty="0">
                        <a:solidFill>
                          <a:srgbClr val="000000"/>
                        </a:solidFill>
                        <a:effectLst/>
                        <a:latin typeface="Calibri"/>
                      </a:endParaRPr>
                    </a:p>
                  </a:txBody>
                  <a:tcPr marL="9525" marR="9525" marT="9525" marB="0" anchor="ctr"/>
                </a:tc>
              </a:tr>
              <a:tr h="400127">
                <a:tc>
                  <a:txBody>
                    <a:bodyPr/>
                    <a:lstStyle/>
                    <a:p>
                      <a:pPr algn="ctr" fontAlgn="ctr"/>
                      <a:r>
                        <a:rPr lang="tr-TR" sz="2400" b="1" u="none" strike="noStrike" dirty="0">
                          <a:effectLst/>
                        </a:rPr>
                        <a:t>4</a:t>
                      </a:r>
                      <a:endParaRPr lang="tr-TR" sz="2400" b="1" i="0" u="none" strike="noStrike" dirty="0">
                        <a:solidFill>
                          <a:srgbClr val="000000"/>
                        </a:solidFill>
                        <a:effectLst/>
                        <a:latin typeface="Calibri"/>
                      </a:endParaRPr>
                    </a:p>
                  </a:txBody>
                  <a:tcPr marL="9525" marR="9525" marT="9525" marB="0" anchor="ctr"/>
                </a:tc>
                <a:tc>
                  <a:txBody>
                    <a:bodyPr/>
                    <a:lstStyle/>
                    <a:p>
                      <a:pPr algn="l" fontAlgn="ctr"/>
                      <a:r>
                        <a:rPr lang="tr-TR" sz="2400" b="1" u="none" strike="noStrike" dirty="0">
                          <a:effectLst/>
                        </a:rPr>
                        <a:t>Nisan</a:t>
                      </a:r>
                      <a:endParaRPr lang="tr-TR" sz="24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30</a:t>
                      </a:r>
                      <a:endParaRPr lang="tr-TR" sz="2000" b="1" i="0" u="none" strike="noStrike" dirty="0">
                        <a:solidFill>
                          <a:srgbClr val="000000"/>
                        </a:solidFill>
                        <a:effectLst/>
                        <a:latin typeface="Calibri"/>
                      </a:endParaRPr>
                    </a:p>
                  </a:txBody>
                  <a:tcPr marL="9525" marR="9525" marT="9525" marB="0" anchor="ctr"/>
                </a:tc>
              </a:tr>
              <a:tr h="400127">
                <a:tc>
                  <a:txBody>
                    <a:bodyPr/>
                    <a:lstStyle/>
                    <a:p>
                      <a:pPr algn="ctr" fontAlgn="ctr"/>
                      <a:r>
                        <a:rPr lang="tr-TR" sz="2400" b="1" u="none" strike="noStrike" dirty="0">
                          <a:effectLst/>
                        </a:rPr>
                        <a:t>5</a:t>
                      </a:r>
                      <a:endParaRPr lang="tr-TR" sz="2400" b="1" i="0" u="none" strike="noStrike" dirty="0">
                        <a:solidFill>
                          <a:srgbClr val="000000"/>
                        </a:solidFill>
                        <a:effectLst/>
                        <a:latin typeface="Calibri"/>
                      </a:endParaRPr>
                    </a:p>
                  </a:txBody>
                  <a:tcPr marL="9525" marR="9525" marT="9525" marB="0" anchor="ctr"/>
                </a:tc>
                <a:tc>
                  <a:txBody>
                    <a:bodyPr/>
                    <a:lstStyle/>
                    <a:p>
                      <a:pPr algn="l" fontAlgn="ctr"/>
                      <a:r>
                        <a:rPr lang="tr-TR" sz="2400" b="1" u="none" strike="noStrike" dirty="0">
                          <a:effectLst/>
                        </a:rPr>
                        <a:t>Mayıs</a:t>
                      </a:r>
                      <a:endParaRPr lang="tr-TR" sz="24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31</a:t>
                      </a:r>
                      <a:endParaRPr lang="tr-TR" sz="2000" b="1" i="0" u="none" strike="noStrike" dirty="0">
                        <a:solidFill>
                          <a:srgbClr val="000000"/>
                        </a:solidFill>
                        <a:effectLst/>
                        <a:latin typeface="Calibri"/>
                      </a:endParaRPr>
                    </a:p>
                  </a:txBody>
                  <a:tcPr marL="9525" marR="9525" marT="9525" marB="0" anchor="ctr"/>
                </a:tc>
              </a:tr>
              <a:tr h="400127">
                <a:tc>
                  <a:txBody>
                    <a:bodyPr/>
                    <a:lstStyle/>
                    <a:p>
                      <a:pPr algn="ctr" fontAlgn="ctr"/>
                      <a:r>
                        <a:rPr lang="tr-TR" sz="2400" b="1" u="none" strike="noStrike" dirty="0">
                          <a:effectLst/>
                        </a:rPr>
                        <a:t>6</a:t>
                      </a:r>
                      <a:endParaRPr lang="tr-TR" sz="2400" b="1" i="0" u="none" strike="noStrike" dirty="0">
                        <a:solidFill>
                          <a:srgbClr val="000000"/>
                        </a:solidFill>
                        <a:effectLst/>
                        <a:latin typeface="Calibri"/>
                      </a:endParaRPr>
                    </a:p>
                  </a:txBody>
                  <a:tcPr marL="9525" marR="9525" marT="9525" marB="0" anchor="ctr"/>
                </a:tc>
                <a:tc>
                  <a:txBody>
                    <a:bodyPr/>
                    <a:lstStyle/>
                    <a:p>
                      <a:pPr algn="l" fontAlgn="ctr"/>
                      <a:r>
                        <a:rPr lang="tr-TR" sz="2400" b="1" u="none" strike="noStrike" dirty="0">
                          <a:effectLst/>
                        </a:rPr>
                        <a:t>Haziran</a:t>
                      </a:r>
                      <a:endParaRPr lang="tr-TR" sz="24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30</a:t>
                      </a:r>
                      <a:endParaRPr lang="tr-TR" sz="2000" b="1" i="0" u="none" strike="noStrike" dirty="0">
                        <a:solidFill>
                          <a:srgbClr val="000000"/>
                        </a:solidFill>
                        <a:effectLst/>
                        <a:latin typeface="Calibri"/>
                      </a:endParaRPr>
                    </a:p>
                  </a:txBody>
                  <a:tcPr marL="9525" marR="9525" marT="9525" marB="0" anchor="ctr"/>
                </a:tc>
              </a:tr>
              <a:tr h="400127">
                <a:tc>
                  <a:txBody>
                    <a:bodyPr/>
                    <a:lstStyle/>
                    <a:p>
                      <a:pPr algn="ctr" fontAlgn="ctr"/>
                      <a:r>
                        <a:rPr lang="tr-TR" sz="2400" b="1" u="none" strike="noStrike" dirty="0">
                          <a:effectLst/>
                        </a:rPr>
                        <a:t>7</a:t>
                      </a:r>
                      <a:endParaRPr lang="tr-TR" sz="2400" b="1" i="0" u="none" strike="noStrike" dirty="0">
                        <a:solidFill>
                          <a:srgbClr val="000000"/>
                        </a:solidFill>
                        <a:effectLst/>
                        <a:latin typeface="Calibri"/>
                      </a:endParaRPr>
                    </a:p>
                  </a:txBody>
                  <a:tcPr marL="9525" marR="9525" marT="9525" marB="0" anchor="ctr"/>
                </a:tc>
                <a:tc>
                  <a:txBody>
                    <a:bodyPr/>
                    <a:lstStyle/>
                    <a:p>
                      <a:pPr algn="l" fontAlgn="ctr"/>
                      <a:r>
                        <a:rPr lang="tr-TR" sz="2400" b="1" u="none" strike="noStrike" dirty="0">
                          <a:effectLst/>
                        </a:rPr>
                        <a:t>Temmuz</a:t>
                      </a:r>
                      <a:endParaRPr lang="tr-TR" sz="24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31</a:t>
                      </a:r>
                      <a:endParaRPr lang="tr-TR" sz="2000" b="1" i="0" u="none" strike="noStrike" dirty="0">
                        <a:solidFill>
                          <a:srgbClr val="000000"/>
                        </a:solidFill>
                        <a:effectLst/>
                        <a:latin typeface="Calibri"/>
                      </a:endParaRPr>
                    </a:p>
                  </a:txBody>
                  <a:tcPr marL="9525" marR="9525" marT="9525" marB="0" anchor="ctr"/>
                </a:tc>
              </a:tr>
              <a:tr h="400127">
                <a:tc>
                  <a:txBody>
                    <a:bodyPr/>
                    <a:lstStyle/>
                    <a:p>
                      <a:pPr algn="ctr" fontAlgn="ctr"/>
                      <a:r>
                        <a:rPr lang="tr-TR" sz="2400" b="1" u="none" strike="noStrike" dirty="0">
                          <a:effectLst/>
                        </a:rPr>
                        <a:t>8</a:t>
                      </a:r>
                      <a:endParaRPr lang="tr-TR" sz="2400" b="1" i="0" u="none" strike="noStrike" dirty="0">
                        <a:solidFill>
                          <a:srgbClr val="000000"/>
                        </a:solidFill>
                        <a:effectLst/>
                        <a:latin typeface="Calibri"/>
                      </a:endParaRPr>
                    </a:p>
                  </a:txBody>
                  <a:tcPr marL="9525" marR="9525" marT="9525" marB="0" anchor="ctr"/>
                </a:tc>
                <a:tc>
                  <a:txBody>
                    <a:bodyPr/>
                    <a:lstStyle/>
                    <a:p>
                      <a:pPr algn="l" fontAlgn="ctr"/>
                      <a:r>
                        <a:rPr lang="tr-TR" sz="2400" b="1" u="none" strike="noStrike" dirty="0">
                          <a:effectLst/>
                        </a:rPr>
                        <a:t>Ağustos</a:t>
                      </a:r>
                      <a:endParaRPr lang="tr-TR" sz="24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31</a:t>
                      </a:r>
                      <a:endParaRPr lang="tr-TR" sz="2000" b="1" i="0" u="none" strike="noStrike" dirty="0">
                        <a:solidFill>
                          <a:srgbClr val="000000"/>
                        </a:solidFill>
                        <a:effectLst/>
                        <a:latin typeface="Calibri"/>
                      </a:endParaRPr>
                    </a:p>
                  </a:txBody>
                  <a:tcPr marL="9525" marR="9525" marT="9525" marB="0" anchor="ctr"/>
                </a:tc>
              </a:tr>
              <a:tr h="400127">
                <a:tc>
                  <a:txBody>
                    <a:bodyPr/>
                    <a:lstStyle/>
                    <a:p>
                      <a:pPr algn="ctr" fontAlgn="ctr"/>
                      <a:r>
                        <a:rPr lang="tr-TR" sz="2400" b="1" u="none" strike="noStrike" dirty="0">
                          <a:effectLst/>
                        </a:rPr>
                        <a:t>9</a:t>
                      </a:r>
                      <a:endParaRPr lang="tr-TR" sz="2400" b="1" i="0" u="none" strike="noStrike" dirty="0">
                        <a:solidFill>
                          <a:srgbClr val="000000"/>
                        </a:solidFill>
                        <a:effectLst/>
                        <a:latin typeface="Calibri"/>
                      </a:endParaRPr>
                    </a:p>
                  </a:txBody>
                  <a:tcPr marL="9525" marR="9525" marT="9525" marB="0" anchor="ctr"/>
                </a:tc>
                <a:tc>
                  <a:txBody>
                    <a:bodyPr/>
                    <a:lstStyle/>
                    <a:p>
                      <a:pPr algn="l" fontAlgn="ctr"/>
                      <a:r>
                        <a:rPr lang="tr-TR" sz="2400" b="1" u="none" strike="noStrike" dirty="0">
                          <a:effectLst/>
                        </a:rPr>
                        <a:t>Eylül</a:t>
                      </a:r>
                      <a:endParaRPr lang="tr-TR" sz="24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30</a:t>
                      </a:r>
                      <a:endParaRPr lang="tr-TR" sz="2000" b="1" i="0" u="none" strike="noStrike" dirty="0">
                        <a:solidFill>
                          <a:srgbClr val="000000"/>
                        </a:solidFill>
                        <a:effectLst/>
                        <a:latin typeface="Calibri"/>
                      </a:endParaRPr>
                    </a:p>
                  </a:txBody>
                  <a:tcPr marL="9525" marR="9525" marT="9525" marB="0" anchor="ctr"/>
                </a:tc>
              </a:tr>
              <a:tr h="400127">
                <a:tc>
                  <a:txBody>
                    <a:bodyPr/>
                    <a:lstStyle/>
                    <a:p>
                      <a:pPr algn="ctr" fontAlgn="ctr"/>
                      <a:r>
                        <a:rPr lang="tr-TR" sz="2400" b="1" u="none" strike="noStrike" dirty="0">
                          <a:effectLst/>
                        </a:rPr>
                        <a:t>10</a:t>
                      </a:r>
                      <a:endParaRPr lang="tr-TR" sz="2400" b="1" i="0" u="none" strike="noStrike" dirty="0">
                        <a:solidFill>
                          <a:srgbClr val="000000"/>
                        </a:solidFill>
                        <a:effectLst/>
                        <a:latin typeface="Calibri"/>
                      </a:endParaRPr>
                    </a:p>
                  </a:txBody>
                  <a:tcPr marL="9525" marR="9525" marT="9525" marB="0" anchor="ctr"/>
                </a:tc>
                <a:tc>
                  <a:txBody>
                    <a:bodyPr/>
                    <a:lstStyle/>
                    <a:p>
                      <a:pPr algn="l" fontAlgn="ctr"/>
                      <a:r>
                        <a:rPr lang="tr-TR" sz="2400" b="1" u="none" strike="noStrike" dirty="0">
                          <a:effectLst/>
                        </a:rPr>
                        <a:t>Ekim</a:t>
                      </a:r>
                      <a:endParaRPr lang="tr-TR" sz="24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31</a:t>
                      </a:r>
                      <a:endParaRPr lang="tr-TR" sz="2000" b="1" i="0" u="none" strike="noStrike" dirty="0">
                        <a:solidFill>
                          <a:srgbClr val="000000"/>
                        </a:solidFill>
                        <a:effectLst/>
                        <a:latin typeface="Calibri"/>
                      </a:endParaRPr>
                    </a:p>
                  </a:txBody>
                  <a:tcPr marL="9525" marR="9525" marT="9525" marB="0" anchor="ctr"/>
                </a:tc>
              </a:tr>
              <a:tr h="400127">
                <a:tc>
                  <a:txBody>
                    <a:bodyPr/>
                    <a:lstStyle/>
                    <a:p>
                      <a:pPr algn="ctr" fontAlgn="ctr"/>
                      <a:r>
                        <a:rPr lang="tr-TR" sz="2400" b="1" u="none" strike="noStrike" dirty="0">
                          <a:effectLst/>
                        </a:rPr>
                        <a:t>11</a:t>
                      </a:r>
                      <a:endParaRPr lang="tr-TR" sz="2400" b="1" i="0" u="none" strike="noStrike" dirty="0">
                        <a:solidFill>
                          <a:srgbClr val="000000"/>
                        </a:solidFill>
                        <a:effectLst/>
                        <a:latin typeface="Calibri"/>
                      </a:endParaRPr>
                    </a:p>
                  </a:txBody>
                  <a:tcPr marL="9525" marR="9525" marT="9525" marB="0" anchor="ctr"/>
                </a:tc>
                <a:tc>
                  <a:txBody>
                    <a:bodyPr/>
                    <a:lstStyle/>
                    <a:p>
                      <a:pPr algn="l" fontAlgn="ctr"/>
                      <a:r>
                        <a:rPr lang="tr-TR" sz="2400" b="1" u="none" strike="noStrike" dirty="0">
                          <a:effectLst/>
                        </a:rPr>
                        <a:t>Kasım</a:t>
                      </a:r>
                      <a:endParaRPr lang="tr-TR" sz="24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30</a:t>
                      </a:r>
                      <a:endParaRPr lang="tr-TR" sz="2000" b="1" i="0" u="none" strike="noStrike" dirty="0">
                        <a:solidFill>
                          <a:srgbClr val="000000"/>
                        </a:solidFill>
                        <a:effectLst/>
                        <a:latin typeface="Calibri"/>
                      </a:endParaRPr>
                    </a:p>
                  </a:txBody>
                  <a:tcPr marL="9525" marR="9525" marT="9525" marB="0" anchor="ctr"/>
                </a:tc>
              </a:tr>
              <a:tr h="400127">
                <a:tc>
                  <a:txBody>
                    <a:bodyPr/>
                    <a:lstStyle/>
                    <a:p>
                      <a:pPr algn="ctr" fontAlgn="ctr"/>
                      <a:r>
                        <a:rPr lang="tr-TR" sz="2400" b="1" u="none" strike="noStrike" dirty="0">
                          <a:effectLst/>
                        </a:rPr>
                        <a:t>12</a:t>
                      </a:r>
                      <a:endParaRPr lang="tr-TR" sz="2400" b="1" i="0" u="none" strike="noStrike" dirty="0">
                        <a:solidFill>
                          <a:srgbClr val="000000"/>
                        </a:solidFill>
                        <a:effectLst/>
                        <a:latin typeface="Calibri"/>
                      </a:endParaRPr>
                    </a:p>
                  </a:txBody>
                  <a:tcPr marL="9525" marR="9525" marT="9525" marB="0" anchor="ctr"/>
                </a:tc>
                <a:tc>
                  <a:txBody>
                    <a:bodyPr/>
                    <a:lstStyle/>
                    <a:p>
                      <a:pPr algn="l" fontAlgn="ctr"/>
                      <a:r>
                        <a:rPr lang="tr-TR" sz="2400" b="1" u="none" strike="noStrike" dirty="0">
                          <a:effectLst/>
                        </a:rPr>
                        <a:t>Aralık</a:t>
                      </a:r>
                      <a:endParaRPr lang="tr-TR" sz="2400" b="1" i="0" u="none" strike="noStrike" dirty="0">
                        <a:solidFill>
                          <a:srgbClr val="000000"/>
                        </a:solidFill>
                        <a:effectLst/>
                        <a:latin typeface="Calibri"/>
                      </a:endParaRPr>
                    </a:p>
                  </a:txBody>
                  <a:tcPr marL="9525" marR="9525" marT="9525" marB="0" anchor="ctr"/>
                </a:tc>
                <a:tc>
                  <a:txBody>
                    <a:bodyPr/>
                    <a:lstStyle/>
                    <a:p>
                      <a:pPr algn="ctr" fontAlgn="ctr"/>
                      <a:r>
                        <a:rPr lang="tr-TR" sz="2000" b="1" u="none" strike="noStrike" dirty="0">
                          <a:effectLst/>
                        </a:rPr>
                        <a:t>31</a:t>
                      </a:r>
                      <a:endParaRPr lang="tr-TR" sz="2000" b="1" i="0" u="none" strike="noStrike" dirty="0">
                        <a:solidFill>
                          <a:srgbClr val="000000"/>
                        </a:solidFill>
                        <a:effectLst/>
                        <a:latin typeface="Calibri"/>
                      </a:endParaRPr>
                    </a:p>
                  </a:txBody>
                  <a:tcPr marL="9525" marR="9525" marT="9525" marB="0" anchor="ctr"/>
                </a:tc>
              </a:tr>
            </a:tbl>
          </a:graphicData>
        </a:graphic>
      </p:graphicFrame>
      <p:sp>
        <p:nvSpPr>
          <p:cNvPr id="5" name="Metin kutusu 4"/>
          <p:cNvSpPr txBox="1"/>
          <p:nvPr/>
        </p:nvSpPr>
        <p:spPr>
          <a:xfrm>
            <a:off x="283176" y="163920"/>
            <a:ext cx="8537296" cy="707886"/>
          </a:xfrm>
          <a:prstGeom prst="rect">
            <a:avLst/>
          </a:prstGeom>
          <a:noFill/>
          <a:ln>
            <a:solidFill>
              <a:srgbClr val="FF0000"/>
            </a:solidFill>
          </a:ln>
        </p:spPr>
        <p:txBody>
          <a:bodyPr wrap="square" rtlCol="0">
            <a:spAutoFit/>
          </a:bodyPr>
          <a:lstStyle/>
          <a:p>
            <a:r>
              <a:rPr lang="tr-TR" sz="2000" b="1" dirty="0" smtClean="0"/>
              <a:t>1 yıl 365 gün 6 saat,12 ay ve 52 hafta,1 hafta 7 gün,1 ay yaklaşık 30 gündür.</a:t>
            </a:r>
          </a:p>
          <a:p>
            <a:r>
              <a:rPr lang="tr-TR" sz="2000" b="1" dirty="0" smtClean="0"/>
              <a:t>Asır: Yüz yıla (yy) 1 asır denir.Milenyum:1000 yıla veya 10 asıra milenyum denir.</a:t>
            </a:r>
          </a:p>
        </p:txBody>
      </p:sp>
      <p:sp>
        <p:nvSpPr>
          <p:cNvPr id="6" name="Dikdörtgen 5"/>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725664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N\Desktop\BLUETOOTH\IMG_20131124_1752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89" y="1262413"/>
            <a:ext cx="9144000" cy="4594728"/>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Belirtme Çizgisi 2"/>
          <p:cNvSpPr/>
          <p:nvPr/>
        </p:nvSpPr>
        <p:spPr>
          <a:xfrm rot="16200000">
            <a:off x="-405920" y="5070359"/>
            <a:ext cx="1566464" cy="612648"/>
          </a:xfrm>
          <a:prstGeom prst="wedgeRectCallout">
            <a:avLst>
              <a:gd name="adj1" fmla="val 128867"/>
              <a:gd name="adj2" fmla="val 7132"/>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Ocak 31</a:t>
            </a:r>
            <a:endParaRPr lang="tr-TR" sz="3200" b="1" dirty="0">
              <a:solidFill>
                <a:schemeClr val="tx1"/>
              </a:solidFill>
            </a:endParaRPr>
          </a:p>
        </p:txBody>
      </p:sp>
      <p:sp>
        <p:nvSpPr>
          <p:cNvPr id="6" name="Dikdörtgen Belirtme Çizgisi 5"/>
          <p:cNvSpPr/>
          <p:nvPr/>
        </p:nvSpPr>
        <p:spPr>
          <a:xfrm rot="16200000">
            <a:off x="-603650" y="1241610"/>
            <a:ext cx="2574576" cy="612650"/>
          </a:xfrm>
          <a:prstGeom prst="wedgeRectCallout">
            <a:avLst>
              <a:gd name="adj1" fmla="val -63201"/>
              <a:gd name="adj2" fmla="val 11946"/>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solidFill>
                  <a:schemeClr val="tx1"/>
                </a:solidFill>
              </a:rPr>
              <a:t>Şubat 28-29</a:t>
            </a:r>
            <a:endParaRPr lang="tr-TR" sz="3600" b="1" dirty="0">
              <a:solidFill>
                <a:schemeClr val="tx1"/>
              </a:solidFill>
            </a:endParaRPr>
          </a:p>
        </p:txBody>
      </p:sp>
      <p:sp>
        <p:nvSpPr>
          <p:cNvPr id="7" name="Dikdörtgen Belirtme Çizgisi 6"/>
          <p:cNvSpPr/>
          <p:nvPr/>
        </p:nvSpPr>
        <p:spPr>
          <a:xfrm rot="16200000">
            <a:off x="473677" y="5075494"/>
            <a:ext cx="1566464" cy="612648"/>
          </a:xfrm>
          <a:prstGeom prst="wedgeRectCallout">
            <a:avLst>
              <a:gd name="adj1" fmla="val 131691"/>
              <a:gd name="adj2" fmla="val -21756"/>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Mart 31</a:t>
            </a:r>
            <a:endParaRPr lang="tr-TR" sz="3200" b="1" dirty="0">
              <a:solidFill>
                <a:schemeClr val="tx1"/>
              </a:solidFill>
            </a:endParaRPr>
          </a:p>
        </p:txBody>
      </p:sp>
      <p:sp>
        <p:nvSpPr>
          <p:cNvPr id="8" name="Dikdörtgen Belirtme Çizgisi 7"/>
          <p:cNvSpPr/>
          <p:nvPr/>
        </p:nvSpPr>
        <p:spPr>
          <a:xfrm rot="16200000">
            <a:off x="629851" y="962435"/>
            <a:ext cx="2016226" cy="612648"/>
          </a:xfrm>
          <a:prstGeom prst="wedgeRectCallout">
            <a:avLst>
              <a:gd name="adj1" fmla="val -91215"/>
              <a:gd name="adj2" fmla="val 4725"/>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Nisan 30</a:t>
            </a:r>
            <a:endParaRPr lang="tr-TR" sz="3200" b="1" dirty="0">
              <a:solidFill>
                <a:schemeClr val="tx1"/>
              </a:solidFill>
            </a:endParaRPr>
          </a:p>
        </p:txBody>
      </p:sp>
      <p:sp>
        <p:nvSpPr>
          <p:cNvPr id="9" name="Dikdörtgen Belirtme Çizgisi 8"/>
          <p:cNvSpPr/>
          <p:nvPr/>
        </p:nvSpPr>
        <p:spPr>
          <a:xfrm rot="16200000">
            <a:off x="1333166" y="4982305"/>
            <a:ext cx="1752842" cy="612648"/>
          </a:xfrm>
          <a:prstGeom prst="wedgeRectCallout">
            <a:avLst>
              <a:gd name="adj1" fmla="val 111480"/>
              <a:gd name="adj2" fmla="val 19168"/>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Mayıs 31</a:t>
            </a:r>
            <a:endParaRPr lang="tr-TR" sz="3200" b="1" dirty="0">
              <a:solidFill>
                <a:schemeClr val="tx1"/>
              </a:solidFill>
            </a:endParaRPr>
          </a:p>
        </p:txBody>
      </p:sp>
      <p:sp>
        <p:nvSpPr>
          <p:cNvPr id="10" name="Dikdörtgen Belirtme Çizgisi 9"/>
          <p:cNvSpPr/>
          <p:nvPr/>
        </p:nvSpPr>
        <p:spPr>
          <a:xfrm rot="16200000">
            <a:off x="2034419" y="948513"/>
            <a:ext cx="2016226" cy="640491"/>
          </a:xfrm>
          <a:prstGeom prst="wedgeRectCallout">
            <a:avLst>
              <a:gd name="adj1" fmla="val -96375"/>
              <a:gd name="adj2" fmla="val 5525"/>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Haziran 30</a:t>
            </a:r>
            <a:endParaRPr lang="tr-TR" sz="3200" b="1" dirty="0">
              <a:solidFill>
                <a:schemeClr val="tx1"/>
              </a:solidFill>
            </a:endParaRPr>
          </a:p>
        </p:txBody>
      </p:sp>
      <p:sp>
        <p:nvSpPr>
          <p:cNvPr id="11" name="Dikdörtgen Belirtme Çizgisi 10"/>
          <p:cNvSpPr/>
          <p:nvPr/>
        </p:nvSpPr>
        <p:spPr>
          <a:xfrm rot="16200000">
            <a:off x="2559222" y="4728366"/>
            <a:ext cx="2297364" cy="576004"/>
          </a:xfrm>
          <a:prstGeom prst="wedgeRectCallout">
            <a:avLst>
              <a:gd name="adj1" fmla="val 74216"/>
              <a:gd name="adj2" fmla="val 30482"/>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Temmuz 31</a:t>
            </a:r>
            <a:endParaRPr lang="tr-TR" sz="3200" b="1" dirty="0">
              <a:solidFill>
                <a:schemeClr val="tx1"/>
              </a:solidFill>
            </a:endParaRPr>
          </a:p>
        </p:txBody>
      </p:sp>
      <p:sp>
        <p:nvSpPr>
          <p:cNvPr id="12" name="Dikdörtgen Belirtme Çizgisi 11"/>
          <p:cNvSpPr/>
          <p:nvPr/>
        </p:nvSpPr>
        <p:spPr>
          <a:xfrm rot="16200000">
            <a:off x="4028914" y="4829874"/>
            <a:ext cx="2124226" cy="546125"/>
          </a:xfrm>
          <a:prstGeom prst="wedgeRectCallout">
            <a:avLst>
              <a:gd name="adj1" fmla="val 73324"/>
              <a:gd name="adj2" fmla="val -198"/>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Ağustos 31</a:t>
            </a:r>
            <a:endParaRPr lang="tr-TR" sz="3200" b="1" dirty="0">
              <a:solidFill>
                <a:schemeClr val="tx1"/>
              </a:solidFill>
            </a:endParaRPr>
          </a:p>
        </p:txBody>
      </p:sp>
      <p:sp>
        <p:nvSpPr>
          <p:cNvPr id="13" name="Dikdörtgen Belirtme Çizgisi 12"/>
          <p:cNvSpPr/>
          <p:nvPr/>
        </p:nvSpPr>
        <p:spPr>
          <a:xfrm rot="16200000">
            <a:off x="4662202" y="956089"/>
            <a:ext cx="1752842" cy="612648"/>
          </a:xfrm>
          <a:prstGeom prst="wedgeRectCallout">
            <a:avLst>
              <a:gd name="adj1" fmla="val -114855"/>
              <a:gd name="adj2" fmla="val 26390"/>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Eylül  30</a:t>
            </a:r>
            <a:endParaRPr lang="tr-TR" sz="3200" b="1" dirty="0">
              <a:solidFill>
                <a:schemeClr val="tx1"/>
              </a:solidFill>
            </a:endParaRPr>
          </a:p>
        </p:txBody>
      </p:sp>
      <p:sp>
        <p:nvSpPr>
          <p:cNvPr id="14" name="Dikdörtgen Belirtme Çizgisi 13"/>
          <p:cNvSpPr/>
          <p:nvPr/>
        </p:nvSpPr>
        <p:spPr>
          <a:xfrm rot="16200000">
            <a:off x="5881078" y="4977170"/>
            <a:ext cx="1752842" cy="612648"/>
          </a:xfrm>
          <a:prstGeom prst="wedgeRectCallout">
            <a:avLst>
              <a:gd name="adj1" fmla="val 111481"/>
              <a:gd name="adj2" fmla="val -26571"/>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Ekim  31</a:t>
            </a:r>
            <a:endParaRPr lang="tr-TR" sz="3200" b="1" dirty="0">
              <a:solidFill>
                <a:schemeClr val="tx1"/>
              </a:solidFill>
            </a:endParaRPr>
          </a:p>
        </p:txBody>
      </p:sp>
      <p:sp>
        <p:nvSpPr>
          <p:cNvPr id="15" name="Dikdörtgen Belirtme Çizgisi 14"/>
          <p:cNvSpPr/>
          <p:nvPr/>
        </p:nvSpPr>
        <p:spPr>
          <a:xfrm rot="16200000">
            <a:off x="6163293" y="940882"/>
            <a:ext cx="1752842" cy="612648"/>
          </a:xfrm>
          <a:prstGeom prst="wedgeRectCallout">
            <a:avLst>
              <a:gd name="adj1" fmla="val -113173"/>
              <a:gd name="adj2" fmla="val 36019"/>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Kasım 30</a:t>
            </a:r>
            <a:endParaRPr lang="tr-TR" sz="3200" b="1" dirty="0">
              <a:solidFill>
                <a:schemeClr val="tx1"/>
              </a:solidFill>
            </a:endParaRPr>
          </a:p>
        </p:txBody>
      </p:sp>
      <p:sp>
        <p:nvSpPr>
          <p:cNvPr id="16" name="Dikdörtgen Belirtme Çizgisi 15"/>
          <p:cNvSpPr/>
          <p:nvPr/>
        </p:nvSpPr>
        <p:spPr>
          <a:xfrm rot="16200000">
            <a:off x="7274791" y="4931755"/>
            <a:ext cx="1935839" cy="520481"/>
          </a:xfrm>
          <a:prstGeom prst="wedgeRectCallout">
            <a:avLst>
              <a:gd name="adj1" fmla="val 99045"/>
              <a:gd name="adj2" fmla="val -50670"/>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Aralık  31</a:t>
            </a:r>
            <a:endParaRPr lang="tr-TR" sz="3200" b="1" dirty="0">
              <a:solidFill>
                <a:schemeClr val="tx1"/>
              </a:solidFill>
            </a:endParaRPr>
          </a:p>
        </p:txBody>
      </p:sp>
      <p:sp>
        <p:nvSpPr>
          <p:cNvPr id="17" name="Dikdörtgen 16"/>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73389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anim calcmode="lin" valueType="num">
                                      <p:cBhvr>
                                        <p:cTn id="71" dur="1000" fill="hold"/>
                                        <p:tgtEl>
                                          <p:spTgt spid="13"/>
                                        </p:tgtEl>
                                        <p:attrNameLst>
                                          <p:attrName>ppt_x</p:attrName>
                                        </p:attrNameLst>
                                      </p:cBhvr>
                                      <p:tavLst>
                                        <p:tav tm="0">
                                          <p:val>
                                            <p:strVal val="#ppt_x"/>
                                          </p:val>
                                        </p:tav>
                                        <p:tav tm="100000">
                                          <p:val>
                                            <p:strVal val="#ppt_x"/>
                                          </p:val>
                                        </p:tav>
                                      </p:tavLst>
                                    </p:anim>
                                    <p:anim calcmode="lin" valueType="num">
                                      <p:cBhvr>
                                        <p:cTn id="7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1000"/>
                                        <p:tgtEl>
                                          <p:spTgt spid="14"/>
                                        </p:tgtEl>
                                      </p:cBhvr>
                                    </p:animEffect>
                                    <p:anim calcmode="lin" valueType="num">
                                      <p:cBhvr>
                                        <p:cTn id="78" dur="1000" fill="hold"/>
                                        <p:tgtEl>
                                          <p:spTgt spid="14"/>
                                        </p:tgtEl>
                                        <p:attrNameLst>
                                          <p:attrName>ppt_x</p:attrName>
                                        </p:attrNameLst>
                                      </p:cBhvr>
                                      <p:tavLst>
                                        <p:tav tm="0">
                                          <p:val>
                                            <p:strVal val="#ppt_x"/>
                                          </p:val>
                                        </p:tav>
                                        <p:tav tm="100000">
                                          <p:val>
                                            <p:strVal val="#ppt_x"/>
                                          </p:val>
                                        </p:tav>
                                      </p:tavLst>
                                    </p:anim>
                                    <p:anim calcmode="lin" valueType="num">
                                      <p:cBhvr>
                                        <p:cTn id="7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1000"/>
                                        <p:tgtEl>
                                          <p:spTgt spid="15"/>
                                        </p:tgtEl>
                                      </p:cBhvr>
                                    </p:animEffect>
                                    <p:anim calcmode="lin" valueType="num">
                                      <p:cBhvr>
                                        <p:cTn id="85" dur="1000" fill="hold"/>
                                        <p:tgtEl>
                                          <p:spTgt spid="15"/>
                                        </p:tgtEl>
                                        <p:attrNameLst>
                                          <p:attrName>ppt_x</p:attrName>
                                        </p:attrNameLst>
                                      </p:cBhvr>
                                      <p:tavLst>
                                        <p:tav tm="0">
                                          <p:val>
                                            <p:strVal val="#ppt_x"/>
                                          </p:val>
                                        </p:tav>
                                        <p:tav tm="100000">
                                          <p:val>
                                            <p:strVal val="#ppt_x"/>
                                          </p:val>
                                        </p:tav>
                                      </p:tavLst>
                                    </p:anim>
                                    <p:anim calcmode="lin" valueType="num">
                                      <p:cBhvr>
                                        <p:cTn id="8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1000"/>
                                        <p:tgtEl>
                                          <p:spTgt spid="16"/>
                                        </p:tgtEl>
                                      </p:cBhvr>
                                    </p:animEffect>
                                    <p:anim calcmode="lin" valueType="num">
                                      <p:cBhvr>
                                        <p:cTn id="92" dur="1000" fill="hold"/>
                                        <p:tgtEl>
                                          <p:spTgt spid="16"/>
                                        </p:tgtEl>
                                        <p:attrNameLst>
                                          <p:attrName>ppt_x</p:attrName>
                                        </p:attrNameLst>
                                      </p:cBhvr>
                                      <p:tavLst>
                                        <p:tav tm="0">
                                          <p:val>
                                            <p:strVal val="#ppt_x"/>
                                          </p:val>
                                        </p:tav>
                                        <p:tav tm="100000">
                                          <p:val>
                                            <p:strVal val="#ppt_x"/>
                                          </p:val>
                                        </p:tav>
                                      </p:tavLst>
                                    </p:anim>
                                    <p:anim calcmode="lin" valueType="num">
                                      <p:cBhvr>
                                        <p:cTn id="9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547664" y="2132856"/>
            <a:ext cx="5832648" cy="2016224"/>
          </a:xfrm>
          <a:prstGeom prst="rect">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5400" b="1" dirty="0" smtClean="0">
                <a:solidFill>
                  <a:srgbClr val="FF0000"/>
                </a:solidFill>
              </a:rPr>
              <a:t>SAAT HESAPLAMA</a:t>
            </a:r>
            <a:endParaRPr lang="tr-TR" sz="5400" b="1" dirty="0">
              <a:solidFill>
                <a:srgbClr val="FF0000"/>
              </a:solidFill>
            </a:endParaRPr>
          </a:p>
        </p:txBody>
      </p:sp>
    </p:spTree>
    <p:extLst>
      <p:ext uri="{BB962C8B-B14F-4D97-AF65-F5344CB8AC3E}">
        <p14:creationId xmlns:p14="http://schemas.microsoft.com/office/powerpoint/2010/main" val="2124438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212447"/>
            <a:ext cx="8783282" cy="6370975"/>
          </a:xfrm>
          <a:prstGeom prst="rect">
            <a:avLst/>
          </a:prstGeom>
          <a:noFill/>
          <a:ln>
            <a:solidFill>
              <a:srgbClr val="FF0000"/>
            </a:solidFill>
          </a:ln>
        </p:spPr>
        <p:txBody>
          <a:bodyPr wrap="square" rtlCol="0">
            <a:spAutoFit/>
          </a:bodyPr>
          <a:lstStyle/>
          <a:p>
            <a:r>
              <a:rPr lang="tr-TR" sz="2400" b="1" dirty="0" smtClean="0">
                <a:solidFill>
                  <a:srgbClr val="FF0000"/>
                </a:solidFill>
              </a:rPr>
              <a:t>SAAT HESAPLAMA:</a:t>
            </a:r>
          </a:p>
          <a:p>
            <a:r>
              <a:rPr lang="tr-TR" sz="2400" b="1" dirty="0" smtClean="0"/>
              <a:t>Bir gün 24 saattir. Bir  gün 00.00 dan başlar 24.00 de biter.</a:t>
            </a:r>
          </a:p>
          <a:p>
            <a:r>
              <a:rPr lang="tr-TR" sz="2400" b="1" dirty="0" smtClean="0"/>
              <a:t>01,02,03,04,05,06,07,08,09,10,11,12,13,14,15,16,17,18,19,20,21,22,23,24</a:t>
            </a:r>
          </a:p>
          <a:p>
            <a:endParaRPr lang="tr-TR" sz="2400" b="1" dirty="0" smtClean="0"/>
          </a:p>
          <a:p>
            <a:r>
              <a:rPr lang="tr-TR" sz="2400" b="1" dirty="0" smtClean="0"/>
              <a:t>13.00=01.00</a:t>
            </a:r>
          </a:p>
          <a:p>
            <a:r>
              <a:rPr lang="tr-TR" sz="2400" b="1" dirty="0" smtClean="0"/>
              <a:t>14.00=02.00</a:t>
            </a:r>
          </a:p>
          <a:p>
            <a:r>
              <a:rPr lang="tr-TR" sz="2400" b="1" dirty="0" smtClean="0"/>
              <a:t>15.00=03.00</a:t>
            </a:r>
          </a:p>
          <a:p>
            <a:r>
              <a:rPr lang="tr-TR" sz="2400" b="1" dirty="0" smtClean="0"/>
              <a:t>16.00=04.00</a:t>
            </a:r>
          </a:p>
          <a:p>
            <a:r>
              <a:rPr lang="tr-TR" sz="2400" b="1" dirty="0" smtClean="0"/>
              <a:t>17.00=05.00</a:t>
            </a:r>
          </a:p>
          <a:p>
            <a:r>
              <a:rPr lang="tr-TR" sz="2400" b="1" dirty="0" smtClean="0"/>
              <a:t>18.00=06.00</a:t>
            </a:r>
          </a:p>
          <a:p>
            <a:r>
              <a:rPr lang="tr-TR" sz="2400" b="1" dirty="0" smtClean="0"/>
              <a:t>19.00=07.00</a:t>
            </a:r>
          </a:p>
          <a:p>
            <a:r>
              <a:rPr lang="tr-TR" sz="2400" b="1" dirty="0" smtClean="0"/>
              <a:t>20.00=08.00</a:t>
            </a:r>
          </a:p>
          <a:p>
            <a:r>
              <a:rPr lang="tr-TR" sz="2400" b="1" dirty="0" smtClean="0"/>
              <a:t>21.00=09.00</a:t>
            </a:r>
          </a:p>
          <a:p>
            <a:r>
              <a:rPr lang="tr-TR" sz="2400" b="1" dirty="0" smtClean="0"/>
              <a:t>22.00=10.00</a:t>
            </a:r>
          </a:p>
          <a:p>
            <a:r>
              <a:rPr lang="tr-TR" sz="2400" b="1" dirty="0" smtClean="0"/>
              <a:t>23.00=11.00</a:t>
            </a:r>
          </a:p>
          <a:p>
            <a:r>
              <a:rPr lang="tr-TR" sz="2400" b="1" dirty="0" smtClean="0"/>
              <a:t>24.00=00.00 </a:t>
            </a:r>
            <a:endParaRPr lang="tr-TR" sz="2400" b="1" dirty="0"/>
          </a:p>
        </p:txBody>
      </p:sp>
      <p:pic>
        <p:nvPicPr>
          <p:cNvPr id="1026" name="Picture 2" descr=" duvar saati resimler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1863182"/>
            <a:ext cx="4392487" cy="4401453"/>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1846468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C:\Users\HERON\Downloads\2147495-uskudar8217da-zam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3528392" cy="3528392"/>
          </a:xfrm>
          <a:prstGeom prst="rect">
            <a:avLst/>
          </a:prstGeom>
          <a:noFill/>
          <a:extLst>
            <a:ext uri="{909E8E84-426E-40DD-AFC4-6F175D3DCCD1}">
              <a14:hiddenFill xmlns:a14="http://schemas.microsoft.com/office/drawing/2010/main">
                <a:solidFill>
                  <a:srgbClr val="FFFFFF"/>
                </a:solidFill>
              </a14:hiddenFill>
            </a:ext>
          </a:extLst>
        </p:spPr>
      </p:pic>
      <p:sp>
        <p:nvSpPr>
          <p:cNvPr id="8" name="Metin kutusu 7"/>
          <p:cNvSpPr txBox="1"/>
          <p:nvPr/>
        </p:nvSpPr>
        <p:spPr>
          <a:xfrm>
            <a:off x="3851920" y="221126"/>
            <a:ext cx="5192000" cy="3539430"/>
          </a:xfrm>
          <a:prstGeom prst="rect">
            <a:avLst/>
          </a:prstGeom>
          <a:solidFill>
            <a:srgbClr val="FFCCFF">
              <a:alpha val="40000"/>
            </a:srgbClr>
          </a:solidFill>
          <a:ln>
            <a:solidFill>
              <a:srgbClr val="FF0000"/>
            </a:solidFill>
          </a:ln>
        </p:spPr>
        <p:txBody>
          <a:bodyPr wrap="square" rtlCol="0">
            <a:spAutoFit/>
          </a:bodyPr>
          <a:lstStyle/>
          <a:p>
            <a:r>
              <a:rPr lang="tr-TR" sz="2800" b="1" dirty="0" smtClean="0"/>
              <a:t>1) Gece saat 24.00’den önce</a:t>
            </a:r>
          </a:p>
          <a:p>
            <a:r>
              <a:rPr lang="tr-TR" sz="2800" b="1" dirty="0" smtClean="0"/>
              <a:t>24.00-21.37=23.60-21.37=02.23</a:t>
            </a:r>
          </a:p>
          <a:p>
            <a:endParaRPr lang="tr-TR" sz="2800" b="1" dirty="0" smtClean="0"/>
          </a:p>
          <a:p>
            <a:r>
              <a:rPr lang="tr-TR" sz="2800" b="1" dirty="0" smtClean="0"/>
              <a:t>2) </a:t>
            </a:r>
            <a:r>
              <a:rPr lang="tr-TR" sz="2800" b="1" dirty="0"/>
              <a:t>Gece saat 24.00’den </a:t>
            </a:r>
            <a:r>
              <a:rPr lang="tr-TR" sz="2800" b="1" dirty="0" smtClean="0"/>
              <a:t>sonra</a:t>
            </a:r>
            <a:endParaRPr lang="tr-TR" sz="2800" b="1" dirty="0"/>
          </a:p>
          <a:p>
            <a:r>
              <a:rPr lang="tr-TR" sz="2800" b="1" dirty="0" smtClean="0"/>
              <a:t>2.39 dakika </a:t>
            </a:r>
          </a:p>
          <a:p>
            <a:endParaRPr lang="tr-TR" sz="2800" b="1" dirty="0" smtClean="0"/>
          </a:p>
          <a:p>
            <a:r>
              <a:rPr lang="tr-TR" sz="2800" b="1" dirty="0" smtClean="0"/>
              <a:t>3) İkisi birlikte toplam</a:t>
            </a:r>
          </a:p>
          <a:p>
            <a:r>
              <a:rPr lang="tr-TR" sz="2800" b="1" dirty="0" smtClean="0"/>
              <a:t>2.23 + 2.39 =4.62=5.02 dakika</a:t>
            </a:r>
            <a:endParaRPr lang="tr-TR" sz="2800" b="1" dirty="0"/>
          </a:p>
        </p:txBody>
      </p:sp>
      <p:sp>
        <p:nvSpPr>
          <p:cNvPr id="13" name="Dikdörtgen 12"/>
          <p:cNvSpPr/>
          <p:nvPr/>
        </p:nvSpPr>
        <p:spPr>
          <a:xfrm>
            <a:off x="179512" y="4437112"/>
            <a:ext cx="8864408" cy="1944216"/>
          </a:xfrm>
          <a:prstGeom prst="rect">
            <a:avLst/>
          </a:prstGeom>
          <a:solidFill>
            <a:srgbClr val="FFFF0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rPr>
              <a:t>	Ahmet gece uyandığında saate baktı. Akşam saat 21.37 den bu yana yatıyorum, çok uyumuşum  dedi. Ahmet kaç saat uyumuştur?</a:t>
            </a:r>
          </a:p>
          <a:p>
            <a:endParaRPr lang="tr-TR" sz="2400" b="1" dirty="0" smtClean="0">
              <a:solidFill>
                <a:schemeClr val="tx1"/>
              </a:solidFill>
            </a:endParaRPr>
          </a:p>
          <a:p>
            <a:r>
              <a:rPr lang="tr-TR" sz="2400" b="1" dirty="0" smtClean="0">
                <a:solidFill>
                  <a:schemeClr val="tx1"/>
                </a:solidFill>
              </a:rPr>
              <a:t>	a) 03.42	  b) 04.42	      c) 05.02	        d) 03.52</a:t>
            </a:r>
            <a:endParaRPr lang="tr-TR" sz="2400" b="1" dirty="0">
              <a:solidFill>
                <a:schemeClr val="tx1"/>
              </a:solidFill>
            </a:endParaRPr>
          </a:p>
        </p:txBody>
      </p:sp>
      <p:sp>
        <p:nvSpPr>
          <p:cNvPr id="14" name="Dikdörtgen 13"/>
          <p:cNvSpPr/>
          <p:nvPr/>
        </p:nvSpPr>
        <p:spPr>
          <a:xfrm>
            <a:off x="4788024" y="5616584"/>
            <a:ext cx="2016224" cy="79208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6" name="Dikdörtgen 5"/>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2678958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img689.imageshack.us/img689/603/saat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71" y="73551"/>
            <a:ext cx="4034893" cy="4014463"/>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152943" y="4581128"/>
            <a:ext cx="8864408" cy="1944216"/>
          </a:xfrm>
          <a:prstGeom prst="rect">
            <a:avLst/>
          </a:prstGeom>
          <a:solidFill>
            <a:srgbClr val="FFFF0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rPr>
              <a:t>	Ali yukarıda asılı olan duvar saatine baktı. Çok geç olmuş, artık uyumalıyım dedi.Ali uyandığında saat 07.38’di.Ali kaç saat uyumuştur?</a:t>
            </a:r>
          </a:p>
          <a:p>
            <a:endParaRPr lang="tr-TR" sz="2400" b="1" dirty="0" smtClean="0">
              <a:solidFill>
                <a:schemeClr val="tx1"/>
              </a:solidFill>
            </a:endParaRPr>
          </a:p>
          <a:p>
            <a:r>
              <a:rPr lang="tr-TR" sz="2400" b="1" dirty="0" smtClean="0">
                <a:solidFill>
                  <a:schemeClr val="tx1"/>
                </a:solidFill>
              </a:rPr>
              <a:t>	a) 05.48	  b) 09.31	      c) 06,46	        d) 07,35</a:t>
            </a:r>
            <a:endParaRPr lang="tr-TR" sz="2400" b="1" dirty="0">
              <a:solidFill>
                <a:schemeClr val="tx1"/>
              </a:solidFill>
            </a:endParaRPr>
          </a:p>
        </p:txBody>
      </p:sp>
      <p:sp>
        <p:nvSpPr>
          <p:cNvPr id="7" name="Dikdörtgen 6"/>
          <p:cNvSpPr/>
          <p:nvPr/>
        </p:nvSpPr>
        <p:spPr>
          <a:xfrm>
            <a:off x="755576" y="5733256"/>
            <a:ext cx="2016224" cy="79208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8" name="Metin kutusu 7"/>
          <p:cNvSpPr txBox="1"/>
          <p:nvPr/>
        </p:nvSpPr>
        <p:spPr>
          <a:xfrm>
            <a:off x="3923928" y="117696"/>
            <a:ext cx="5093423" cy="3970318"/>
          </a:xfrm>
          <a:prstGeom prst="rect">
            <a:avLst/>
          </a:prstGeom>
          <a:solidFill>
            <a:srgbClr val="FFCCFF">
              <a:alpha val="40000"/>
            </a:srgbClr>
          </a:solidFill>
          <a:ln>
            <a:solidFill>
              <a:srgbClr val="FF0000"/>
            </a:solidFill>
          </a:ln>
        </p:spPr>
        <p:txBody>
          <a:bodyPr wrap="square" rtlCol="0">
            <a:spAutoFit/>
          </a:bodyPr>
          <a:lstStyle/>
          <a:p>
            <a:r>
              <a:rPr lang="tr-TR" sz="2800" b="1" dirty="0" smtClean="0"/>
              <a:t>1) </a:t>
            </a:r>
            <a:r>
              <a:rPr lang="tr-TR" sz="2800" b="1" dirty="0"/>
              <a:t>Gece saat 24.00’den </a:t>
            </a:r>
            <a:r>
              <a:rPr lang="tr-TR" sz="2800" b="1" dirty="0" smtClean="0"/>
              <a:t>sonra</a:t>
            </a:r>
            <a:endParaRPr lang="tr-TR" sz="2800" b="1" dirty="0"/>
          </a:p>
          <a:p>
            <a:r>
              <a:rPr lang="tr-TR" sz="2800" b="1" dirty="0" smtClean="0"/>
              <a:t>1.50 dakika  sonra uyumuş</a:t>
            </a:r>
          </a:p>
          <a:p>
            <a:endParaRPr lang="tr-TR" sz="2800" b="1" dirty="0" smtClean="0"/>
          </a:p>
          <a:p>
            <a:r>
              <a:rPr lang="tr-TR" sz="2800" b="1" dirty="0" smtClean="0"/>
              <a:t>2) </a:t>
            </a:r>
            <a:r>
              <a:rPr lang="tr-TR" sz="2800" b="1" dirty="0"/>
              <a:t>Gece saat 24.00’den sonra</a:t>
            </a:r>
          </a:p>
          <a:p>
            <a:r>
              <a:rPr lang="tr-TR" sz="2800" b="1" dirty="0" smtClean="0"/>
              <a:t>07.38 dakika geçe uyanmış.</a:t>
            </a:r>
          </a:p>
          <a:p>
            <a:endParaRPr lang="tr-TR" sz="2800" b="1" dirty="0" smtClean="0"/>
          </a:p>
          <a:p>
            <a:r>
              <a:rPr lang="tr-TR" sz="2800" b="1" dirty="0" smtClean="0"/>
              <a:t>3) Aradaki fark</a:t>
            </a:r>
          </a:p>
          <a:p>
            <a:r>
              <a:rPr lang="tr-TR" sz="2800" b="1" dirty="0" smtClean="0"/>
              <a:t>07.38 dakika - 1.50 dakika=</a:t>
            </a:r>
          </a:p>
          <a:p>
            <a:r>
              <a:rPr lang="tr-TR" sz="2800" b="1" dirty="0" smtClean="0"/>
              <a:t>06.98-1.50=05.48 dakika uyumuş</a:t>
            </a:r>
            <a:endParaRPr lang="tr-TR" sz="2800" b="1" dirty="0"/>
          </a:p>
        </p:txBody>
      </p:sp>
      <p:sp>
        <p:nvSpPr>
          <p:cNvPr id="9" name="Dikdörtgen 8"/>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3355430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f.internetara.com/onbellek/12/10/21/iuuq_NV_00jnukfo_SL_gjmft_SL_xpseqsftt_SL_dpn031210170xu4213c_SL_kq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132" y="116633"/>
            <a:ext cx="3465179" cy="3456384"/>
          </a:xfrm>
          <a:prstGeom prst="rect">
            <a:avLst/>
          </a:prstGeom>
          <a:noFill/>
          <a:extLst>
            <a:ext uri="{909E8E84-426E-40DD-AFC4-6F175D3DCCD1}">
              <a14:hiddenFill xmlns:a14="http://schemas.microsoft.com/office/drawing/2010/main">
                <a:solidFill>
                  <a:srgbClr val="FFFFFF"/>
                </a:solidFill>
              </a14:hiddenFill>
            </a:ext>
          </a:extLst>
        </p:spPr>
      </p:pic>
      <p:sp>
        <p:nvSpPr>
          <p:cNvPr id="8" name="Dikdörtgen 7"/>
          <p:cNvSpPr/>
          <p:nvPr/>
        </p:nvSpPr>
        <p:spPr>
          <a:xfrm>
            <a:off x="135151" y="4102344"/>
            <a:ext cx="8864408" cy="1944216"/>
          </a:xfrm>
          <a:prstGeom prst="rect">
            <a:avLst/>
          </a:prstGeom>
          <a:solidFill>
            <a:srgbClr val="FFFF00">
              <a:alpha val="3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b="1" dirty="0" smtClean="0">
                <a:solidFill>
                  <a:schemeClr val="tx1"/>
                </a:solidFill>
              </a:rPr>
              <a:t>	Mine sabahleyin okula gitmek için kalktığında saat 05.32 ‘</a:t>
            </a:r>
            <a:r>
              <a:rPr lang="tr-TR" sz="2400" b="1" dirty="0" err="1" smtClean="0">
                <a:solidFill>
                  <a:schemeClr val="tx1"/>
                </a:solidFill>
              </a:rPr>
              <a:t>di</a:t>
            </a:r>
            <a:r>
              <a:rPr lang="tr-TR" sz="2400" b="1" dirty="0" smtClean="0">
                <a:solidFill>
                  <a:schemeClr val="tx1"/>
                </a:solidFill>
              </a:rPr>
              <a:t>. Okula geldiği zaman  saat 06.26 ‘dı.Mine,okulda sınıfın duvarında asılı olan saate baktı. Okula geldiğimizden bu yana kaç saat geçti? Diye kendi kendine sordu. </a:t>
            </a:r>
          </a:p>
          <a:p>
            <a:r>
              <a:rPr lang="tr-TR" sz="2400" b="1" dirty="0" smtClean="0">
                <a:solidFill>
                  <a:schemeClr val="tx1"/>
                </a:solidFill>
              </a:rPr>
              <a:t>	a) 03.56	  b) 06.42	      c) 04,23	        d) 03,44</a:t>
            </a:r>
            <a:endParaRPr lang="tr-TR" sz="2400" b="1" dirty="0">
              <a:solidFill>
                <a:schemeClr val="tx1"/>
              </a:solidFill>
            </a:endParaRPr>
          </a:p>
        </p:txBody>
      </p:sp>
      <p:sp>
        <p:nvSpPr>
          <p:cNvPr id="9" name="Metin kutusu 8"/>
          <p:cNvSpPr txBox="1"/>
          <p:nvPr/>
        </p:nvSpPr>
        <p:spPr>
          <a:xfrm>
            <a:off x="3779487" y="620688"/>
            <a:ext cx="5220072" cy="1815882"/>
          </a:xfrm>
          <a:prstGeom prst="rect">
            <a:avLst/>
          </a:prstGeom>
          <a:solidFill>
            <a:srgbClr val="FFCCFF">
              <a:alpha val="40000"/>
            </a:srgbClr>
          </a:solidFill>
          <a:ln>
            <a:solidFill>
              <a:srgbClr val="FF0000"/>
            </a:solidFill>
          </a:ln>
        </p:spPr>
        <p:txBody>
          <a:bodyPr wrap="square" rtlCol="0">
            <a:spAutoFit/>
          </a:bodyPr>
          <a:lstStyle/>
          <a:p>
            <a:r>
              <a:rPr lang="tr-TR" sz="2800" b="1" dirty="0" smtClean="0"/>
              <a:t>1) Duvarda asılı olan saat 10.10 geçiyor.</a:t>
            </a:r>
          </a:p>
          <a:p>
            <a:pPr marL="514350" indent="-514350">
              <a:buAutoNum type="arabicParenR" startAt="2"/>
            </a:pPr>
            <a:r>
              <a:rPr lang="tr-TR" sz="2800" b="1" dirty="0" smtClean="0"/>
              <a:t>Mine 06.26’da okuldaydı.</a:t>
            </a:r>
          </a:p>
          <a:p>
            <a:r>
              <a:rPr lang="tr-TR" sz="2800" b="1" dirty="0" smtClean="0"/>
              <a:t>10.10-06.26=09.70-06.26=03.44</a:t>
            </a:r>
          </a:p>
        </p:txBody>
      </p:sp>
      <p:sp>
        <p:nvSpPr>
          <p:cNvPr id="10" name="Dikdörtgen 9"/>
          <p:cNvSpPr/>
          <p:nvPr/>
        </p:nvSpPr>
        <p:spPr>
          <a:xfrm>
            <a:off x="6516216" y="5254472"/>
            <a:ext cx="2016224" cy="792088"/>
          </a:xfrm>
          <a:prstGeom prst="rect">
            <a:avLst/>
          </a:prstGeom>
          <a:solidFill>
            <a:srgbClr val="FFFF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6" name="Dikdörtgen 5"/>
          <p:cNvSpPr/>
          <p:nvPr/>
        </p:nvSpPr>
        <p:spPr>
          <a:xfrm>
            <a:off x="5958641" y="6488668"/>
            <a:ext cx="3185359" cy="369332"/>
          </a:xfrm>
          <a:prstGeom prst="rect">
            <a:avLst/>
          </a:prstGeom>
        </p:spPr>
        <p:txBody>
          <a:bodyPr wrap="none">
            <a:spAutoFit/>
          </a:bodyPr>
          <a:lstStyle/>
          <a:p>
            <a:r>
              <a:rPr lang="tr-TR" b="1" dirty="0"/>
              <a:t>omeraskerden@hotmail.com.tr</a:t>
            </a:r>
            <a:endParaRPr lang="tr-TR" sz="4000" b="1" dirty="0"/>
          </a:p>
        </p:txBody>
      </p:sp>
    </p:spTree>
    <p:extLst>
      <p:ext uri="{BB962C8B-B14F-4D97-AF65-F5344CB8AC3E}">
        <p14:creationId xmlns:p14="http://schemas.microsoft.com/office/powerpoint/2010/main" val="114186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fade">
                                      <p:cBhvr>
                                        <p:cTn id="7" dur="1000"/>
                                        <p:tgtEl>
                                          <p:spTgt spid="1030"/>
                                        </p:tgtEl>
                                      </p:cBhvr>
                                    </p:animEffect>
                                    <p:anim calcmode="lin" valueType="num">
                                      <p:cBhvr>
                                        <p:cTn id="8" dur="1000" fill="hold"/>
                                        <p:tgtEl>
                                          <p:spTgt spid="1030"/>
                                        </p:tgtEl>
                                        <p:attrNameLst>
                                          <p:attrName>ppt_x</p:attrName>
                                        </p:attrNameLst>
                                      </p:cBhvr>
                                      <p:tavLst>
                                        <p:tav tm="0">
                                          <p:val>
                                            <p:strVal val="#ppt_x"/>
                                          </p:val>
                                        </p:tav>
                                        <p:tav tm="100000">
                                          <p:val>
                                            <p:strVal val="#ppt_x"/>
                                          </p:val>
                                        </p:tav>
                                      </p:tavLst>
                                    </p:anim>
                                    <p:anim calcmode="lin" valueType="num">
                                      <p:cBhvr>
                                        <p:cTn id="9" dur="1000" fill="hold"/>
                                        <p:tgtEl>
                                          <p:spTgt spid="10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TotalTime>
  <Words>527</Words>
  <Application>Microsoft Office PowerPoint</Application>
  <PresentationFormat>Ekran Gösterisi (4:3)</PresentationFormat>
  <Paragraphs>199</Paragraphs>
  <Slides>21</Slides>
  <Notes>1</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heronmatematik@hotmail.com</dc:creator>
  <cp:lastModifiedBy>heronmatematik@hotmail.com</cp:lastModifiedBy>
  <cp:revision>20</cp:revision>
  <dcterms:created xsi:type="dcterms:W3CDTF">2013-12-07T19:32:44Z</dcterms:created>
  <dcterms:modified xsi:type="dcterms:W3CDTF">2013-12-10T06:46:42Z</dcterms:modified>
</cp:coreProperties>
</file>